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8" r:id="rId5"/>
    <p:sldId id="305" r:id="rId6"/>
    <p:sldId id="295" r:id="rId7"/>
    <p:sldId id="312" r:id="rId8"/>
    <p:sldId id="313" r:id="rId9"/>
    <p:sldId id="315" r:id="rId10"/>
    <p:sldId id="316" r:id="rId11"/>
    <p:sldId id="293" r:id="rId12"/>
    <p:sldId id="292" r:id="rId13"/>
    <p:sldId id="311" r:id="rId14"/>
    <p:sldId id="275" r:id="rId15"/>
    <p:sldId id="317" r:id="rId16"/>
    <p:sldId id="318" r:id="rId17"/>
    <p:sldId id="291" r:id="rId18"/>
    <p:sldId id="265" r:id="rId19"/>
    <p:sldId id="282" r:id="rId20"/>
    <p:sldId id="267" r:id="rId21"/>
    <p:sldId id="269" r:id="rId22"/>
    <p:sldId id="272" r:id="rId23"/>
    <p:sldId id="273" r:id="rId24"/>
    <p:sldId id="274" r:id="rId25"/>
    <p:sldId id="309" r:id="rId26"/>
    <p:sldId id="271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an Ertac" userId="60d6a943-317d-40fe-8c2c-01a520ffa8bf" providerId="ADAL" clId="{FABD8D72-E970-4890-97DD-19791819BC75}"/>
    <pc:docChg chg="modSld">
      <pc:chgData name="Sayan Ertac" userId="60d6a943-317d-40fe-8c2c-01a520ffa8bf" providerId="ADAL" clId="{FABD8D72-E970-4890-97DD-19791819BC75}" dt="2023-09-07T14:36:02.042" v="49" actId="20577"/>
      <pc:docMkLst>
        <pc:docMk/>
      </pc:docMkLst>
      <pc:sldChg chg="modSp mod">
        <pc:chgData name="Sayan Ertac" userId="60d6a943-317d-40fe-8c2c-01a520ffa8bf" providerId="ADAL" clId="{FABD8D72-E970-4890-97DD-19791819BC75}" dt="2023-09-07T14:36:02.042" v="49" actId="20577"/>
        <pc:sldMkLst>
          <pc:docMk/>
          <pc:sldMk cId="710875636" sldId="305"/>
        </pc:sldMkLst>
        <pc:spChg chg="mod">
          <ac:chgData name="Sayan Ertac" userId="60d6a943-317d-40fe-8c2c-01a520ffa8bf" providerId="ADAL" clId="{FABD8D72-E970-4890-97DD-19791819BC75}" dt="2023-09-07T14:36:02.042" v="49" actId="20577"/>
          <ac:spMkLst>
            <pc:docMk/>
            <pc:sldMk cId="710875636" sldId="30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C423F-C7F3-492C-9548-CE32FB4F772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B1F8-9D6C-4491-8DCB-D7EDF3A5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8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1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8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4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Mrs Conroy is split between two classes, fortunate to have other adults</a:t>
            </a:r>
          </a:p>
          <a:p>
            <a:r>
              <a:rPr lang="en-GB"/>
              <a:t>PPA/Leadership days – we aim to be consistent but my leadership day does change each half term to cover Mr </a:t>
            </a:r>
            <a:r>
              <a:rPr lang="en-GB" err="1"/>
              <a:t>Horleston</a:t>
            </a:r>
            <a:r>
              <a:rPr lang="en-GB"/>
              <a:t> – I am also carrying out an NPQH course, to minimise impact on the children I will move my day out of class to ensure the class is being covered by either myself or Mrs De la Croix.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9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Names on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6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Letter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9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4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8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7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42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4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8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0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1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0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1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7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93E32-8D6A-480F-9B2C-C851FABB1F1E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1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stables.co.uk/speed-tes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digswell.Herts.sch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choolrun.com/childhood-friendships-should-you-intervene" TargetMode="External"/><Relationship Id="rId2" Type="http://schemas.openxmlformats.org/officeDocument/2006/relationships/hyperlink" Target="https://www.theschoolrun.com/school-life/transition-secondary-schoo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819" y="271194"/>
            <a:ext cx="10619552" cy="1357581"/>
          </a:xfrm>
        </p:spPr>
        <p:txBody>
          <a:bodyPr>
            <a:noAutofit/>
          </a:bodyPr>
          <a:lstStyle/>
          <a:p>
            <a:br>
              <a:rPr lang="en-GB" sz="9600" dirty="0">
                <a:latin typeface="AR CENA" panose="02000000000000000000" pitchFamily="2" charset="0"/>
              </a:rPr>
            </a:br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Welcome to Year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80" y="4373541"/>
            <a:ext cx="11925837" cy="1229237"/>
          </a:xfrm>
        </p:spPr>
        <p:txBody>
          <a:bodyPr>
            <a:normAutofit/>
          </a:bodyPr>
          <a:lstStyle/>
          <a:p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Diversity, Inclusion, Belonging</a:t>
            </a:r>
          </a:p>
        </p:txBody>
      </p:sp>
      <p:pic>
        <p:nvPicPr>
          <p:cNvPr id="7" name="Picture 6" descr="Four%20Swannes%20School%20LOGO%2002-07b&amp;w">
            <a:extLst>
              <a:ext uri="{FF2B5EF4-FFF2-40B4-BE49-F238E27FC236}">
                <a16:creationId xmlns:a16="http://schemas.microsoft.com/office/drawing/2014/main" id="{8A93E7B5-A641-52A3-B998-FAB035737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8" y="2484459"/>
            <a:ext cx="3657600" cy="147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33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0653-4594-16C4-6692-B3A1D9B9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+mn-lt"/>
              </a:rPr>
              <a:t>Year 1 Curriculum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3F2F3-18C7-A603-6475-DE1D394DC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91" y="1536142"/>
            <a:ext cx="8482306" cy="49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4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251" y="0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latin typeface="+mn-lt"/>
              </a:rPr>
              <a:t>Statutory Assessment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2737" y="5124078"/>
            <a:ext cx="10657114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Useful websites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https://www.gov.uk/government/publications/key-stage-1-and-2-national-curriculum-tests-information-for-parents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949" y="1227909"/>
            <a:ext cx="10770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Phonics screening – </a:t>
            </a:r>
          </a:p>
          <a:p>
            <a:endParaRPr lang="en-GB" sz="2400" dirty="0"/>
          </a:p>
          <a:p>
            <a:r>
              <a:rPr lang="en-GB" sz="2400" dirty="0"/>
              <a:t>Towards the end of the school year, the children will be assessed of their phonics knowledge as part of the statutory phonics screening. </a:t>
            </a:r>
          </a:p>
          <a:p>
            <a:endParaRPr lang="en-GB" sz="2400" dirty="0"/>
          </a:p>
          <a:p>
            <a:r>
              <a:rPr lang="en-GB" sz="2400" dirty="0"/>
              <a:t>They will be asked to decode words, using their phonics. </a:t>
            </a:r>
          </a:p>
          <a:p>
            <a:endParaRPr lang="en-GB" sz="2400" dirty="0"/>
          </a:p>
          <a:p>
            <a:r>
              <a:rPr lang="en-GB" sz="2400" dirty="0"/>
              <a:t>This will then help us to support the children in the rest of Key Stage 1 and into Key Stage 2.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025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EB1F-244D-D3EC-AE9C-2900D51B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Links to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3F19-FBB2-0EE8-845E-0E69BA55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Lots of class information can be found on the school website</a:t>
            </a:r>
          </a:p>
          <a:p>
            <a:r>
              <a:rPr lang="en-GB" dirty="0"/>
              <a:t>We regularly update our class page with photos and videos of our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13207-5A4C-34BB-1FC3-0BB4C3CEC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6" b="32134"/>
          <a:stretch/>
        </p:blipFill>
        <p:spPr>
          <a:xfrm>
            <a:off x="1119883" y="3244039"/>
            <a:ext cx="9102903" cy="32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8E31-51BB-BEBF-0488-C1516B51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red screen&#10;&#10;Description automatically generated">
            <a:extLst>
              <a:ext uri="{FF2B5EF4-FFF2-40B4-BE49-F238E27FC236}">
                <a16:creationId xmlns:a16="http://schemas.microsoft.com/office/drawing/2014/main" id="{30EBB855-DFCA-BE48-9D2C-86633821E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3" y="365125"/>
            <a:ext cx="11042331" cy="6103714"/>
          </a:xfrm>
        </p:spPr>
      </p:pic>
    </p:spTree>
    <p:extLst>
      <p:ext uri="{BB962C8B-B14F-4D97-AF65-F5344CB8AC3E}">
        <p14:creationId xmlns:p14="http://schemas.microsoft.com/office/powerpoint/2010/main" val="309442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Communication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urgent messages should be communicated to the </a:t>
            </a:r>
            <a:r>
              <a:rPr lang="en-GB" u="sng" dirty="0"/>
              <a:t>School Office </a:t>
            </a:r>
            <a:r>
              <a:rPr lang="en-GB" dirty="0"/>
              <a:t>via telephone or in person on the day.</a:t>
            </a:r>
          </a:p>
          <a:p>
            <a:r>
              <a:rPr lang="en-GB" dirty="0"/>
              <a:t>Feel free to pass a note or a letter to the office in the morning if needed.</a:t>
            </a:r>
          </a:p>
          <a:p>
            <a:r>
              <a:rPr lang="en-GB" dirty="0"/>
              <a:t>All non-urgent messages that you wish to communicate via email should be directed to the School Office on </a:t>
            </a:r>
            <a:r>
              <a:rPr lang="en-GB" dirty="0">
                <a:hlinkClick r:id="rId3"/>
              </a:rPr>
              <a:t>admin@fourswannes.herts.sch.uk</a:t>
            </a:r>
            <a:r>
              <a:rPr lang="en-GB" dirty="0"/>
              <a:t> – in the subject heading you can state who you wish the email to be forwarded to.</a:t>
            </a:r>
          </a:p>
          <a:p>
            <a:r>
              <a:rPr lang="en-GB" dirty="0"/>
              <a:t>To make an appointment with the class teacher, please speak to the school office or telephone the school office on </a:t>
            </a:r>
            <a:r>
              <a:rPr lang="en-GB" b="1" i="0" dirty="0">
                <a:effectLst/>
                <a:latin typeface="Open Sans" panose="020F0502020204030204" pitchFamily="34" charset="0"/>
              </a:rPr>
              <a:t>01992 763939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86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02" y="1071789"/>
            <a:ext cx="10682012" cy="55202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000" dirty="0">
                <a:cs typeface="Calibri" panose="020F0502020204030204" pitchFamily="34" charset="0"/>
              </a:rPr>
              <a:t>This Year we will be beginning to send home Home-Learning. Home-Learning will be sent home w/b  18/09/23</a:t>
            </a:r>
          </a:p>
          <a:p>
            <a:pPr marL="0" indent="0">
              <a:buNone/>
            </a:pPr>
            <a:endParaRPr lang="en-GB" sz="80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8000" dirty="0">
                <a:cs typeface="Calibri" panose="020F0502020204030204" pitchFamily="34" charset="0"/>
              </a:rPr>
              <a:t>Sent home on a </a:t>
            </a:r>
            <a:r>
              <a:rPr lang="en-GB" sz="8000" dirty="0">
                <a:solidFill>
                  <a:schemeClr val="accent5"/>
                </a:solidFill>
                <a:cs typeface="Calibri" panose="020F0502020204030204" pitchFamily="34" charset="0"/>
              </a:rPr>
              <a:t>Thursday </a:t>
            </a:r>
            <a:r>
              <a:rPr lang="en-GB" sz="8000" dirty="0">
                <a:cs typeface="Calibri" panose="020F0502020204030204" pitchFamily="34" charset="0"/>
              </a:rPr>
              <a:t>to be returned the following </a:t>
            </a:r>
            <a:r>
              <a:rPr lang="en-GB" sz="8000" dirty="0">
                <a:solidFill>
                  <a:schemeClr val="accent5"/>
                </a:solidFill>
                <a:cs typeface="Calibri" panose="020F0502020204030204" pitchFamily="34" charset="0"/>
              </a:rPr>
              <a:t>Wednesday.</a:t>
            </a:r>
            <a:endParaRPr lang="en-GB" sz="80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80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8000" dirty="0">
                <a:cs typeface="Calibri" panose="020F0502020204030204" pitchFamily="34" charset="0"/>
              </a:rPr>
              <a:t>Home-Learning will be sent home in book bags– </a:t>
            </a:r>
          </a:p>
          <a:p>
            <a:pPr marL="0" indent="0">
              <a:buNone/>
            </a:pPr>
            <a:r>
              <a:rPr lang="en-GB" sz="8000" dirty="0">
                <a:cs typeface="Calibri" panose="020F0502020204030204" pitchFamily="34" charset="0"/>
              </a:rPr>
              <a:t>1.Reading practise:-  At least 3 times a week.  (see next slide)</a:t>
            </a:r>
          </a:p>
          <a:p>
            <a:pPr marL="0" indent="0">
              <a:buNone/>
            </a:pPr>
            <a:endParaRPr lang="en-GB" sz="8000" u="sng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8000" dirty="0">
                <a:cs typeface="Calibri" panose="020F0502020204030204" pitchFamily="34" charset="0"/>
              </a:rPr>
              <a:t>2. Little Wandle Phonics Sheet:- Children to practice the words based on prior week’s learning</a:t>
            </a:r>
          </a:p>
          <a:p>
            <a:pPr marL="0" indent="0">
              <a:buNone/>
            </a:pPr>
            <a:endParaRPr lang="en-GB" sz="80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8000" dirty="0">
                <a:cs typeface="Calibri" panose="020F0502020204030204" pitchFamily="34" charset="0"/>
              </a:rPr>
              <a:t>3. Maths Fluency focus:- linked  to the maths learning for the previous, current or following week’s work.</a:t>
            </a:r>
          </a:p>
          <a:p>
            <a:pPr marL="0" indent="0">
              <a:buNone/>
            </a:pPr>
            <a:endParaRPr lang="en-GB" sz="8000" b="1" dirty="0">
              <a:cs typeface="Calibri" panose="020F0502020204030204" pitchFamily="34" charset="0"/>
            </a:endParaRPr>
          </a:p>
          <a:p>
            <a:r>
              <a:rPr lang="en-GB" sz="8000" b="1" dirty="0">
                <a:solidFill>
                  <a:srgbClr val="FF0000"/>
                </a:solidFill>
                <a:cs typeface="Calibri" panose="020F0502020204030204" pitchFamily="34" charset="0"/>
              </a:rPr>
              <a:t>Your help in supporting your child with their home-learning is greatly appreciated.</a:t>
            </a:r>
          </a:p>
          <a:p>
            <a:r>
              <a:rPr lang="en-GB" sz="8000" b="1" dirty="0">
                <a:solidFill>
                  <a:srgbClr val="FF0000"/>
                </a:solidFill>
                <a:cs typeface="Calibri" panose="020F0502020204030204" pitchFamily="34" charset="0"/>
              </a:rPr>
              <a:t>It is important that the children try their best with the activity set. Please let us know if your child is finding it difficult.</a:t>
            </a:r>
          </a:p>
          <a:p>
            <a:r>
              <a:rPr lang="en-GB" sz="8000" b="1" dirty="0">
                <a:solidFill>
                  <a:srgbClr val="FF0000"/>
                </a:solidFill>
                <a:cs typeface="Calibri" panose="020F0502020204030204" pitchFamily="34" charset="0"/>
              </a:rPr>
              <a:t>Feedback on home-learning is verbal.</a:t>
            </a:r>
            <a:endParaRPr lang="en-GB" sz="80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9823" y="0"/>
            <a:ext cx="10515600" cy="1071789"/>
          </a:xfrm>
        </p:spPr>
        <p:txBody>
          <a:bodyPr/>
          <a:lstStyle/>
          <a:p>
            <a:pPr algn="ctr"/>
            <a:r>
              <a:rPr lang="en-GB" u="sng" dirty="0">
                <a:latin typeface="+mn-lt"/>
              </a:rPr>
              <a:t>Home-Learning</a:t>
            </a:r>
          </a:p>
        </p:txBody>
      </p:sp>
    </p:spTree>
    <p:extLst>
      <p:ext uri="{BB962C8B-B14F-4D97-AF65-F5344CB8AC3E}">
        <p14:creationId xmlns:p14="http://schemas.microsoft.com/office/powerpoint/2010/main" val="91688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alibri" panose="020F0502020204030204" pitchFamily="34" charset="0"/>
                <a:cs typeface="Calibri" panose="020F0502020204030204" pitchFamily="34" charset="0"/>
              </a:rPr>
              <a:t>Reading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3040"/>
            <a:ext cx="10863025" cy="4858931"/>
          </a:xfrm>
        </p:spPr>
        <p:txBody>
          <a:bodyPr>
            <a:normAutofit/>
          </a:bodyPr>
          <a:lstStyle/>
          <a:p>
            <a:r>
              <a:rPr lang="en-GB" dirty="0"/>
              <a:t>Children will develop their reading skills through a variety of opportunities including independent reading, guided reading and shared reading.</a:t>
            </a:r>
          </a:p>
          <a:p>
            <a:r>
              <a:rPr lang="en-GB" dirty="0"/>
              <a:t>How you can help at home:</a:t>
            </a:r>
          </a:p>
          <a:p>
            <a:pPr lvl="1"/>
            <a:r>
              <a:rPr lang="en-GB" dirty="0"/>
              <a:t>Children should be reading at home 3 times a week</a:t>
            </a:r>
          </a:p>
          <a:p>
            <a:pPr lvl="1"/>
            <a:r>
              <a:rPr lang="en-GB" dirty="0"/>
              <a:t>Aim to read books at least twice, if possible, this will help to increase your child’s fluency and embed any new vocabulary</a:t>
            </a:r>
          </a:p>
          <a:p>
            <a:pPr lvl="1"/>
            <a:r>
              <a:rPr lang="en-GB" dirty="0"/>
              <a:t>Talk about the book and ask questions. Example comprehension questions will be sent out via email (VIPERS)</a:t>
            </a:r>
          </a:p>
          <a:p>
            <a:r>
              <a:rPr lang="en-GB" dirty="0"/>
              <a:t>Staff will aim to change children’s reading books weekly on a Monday/Tuesday (if they have been read).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02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57" y="260068"/>
            <a:ext cx="11587942" cy="1065494"/>
          </a:xfrm>
        </p:spPr>
        <p:txBody>
          <a:bodyPr>
            <a:normAutofit/>
          </a:bodyPr>
          <a:lstStyle/>
          <a:p>
            <a:r>
              <a:rPr lang="en-GB" sz="4000" u="sng" dirty="0">
                <a:latin typeface="+mn-lt"/>
              </a:rPr>
              <a:t>Interventions that could be used to support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2" y="1305650"/>
            <a:ext cx="10515600" cy="51916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Through our ongoing formative assessments, decisions over the weeks ahead will be made as to best help your child to make progress in their learning.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Interventions may include </a:t>
            </a:r>
            <a:r>
              <a:rPr lang="en-GB" dirty="0"/>
              <a:t>:</a:t>
            </a:r>
          </a:p>
          <a:p>
            <a:r>
              <a:rPr lang="en-GB" dirty="0"/>
              <a:t>Targeted / booster phonic groups</a:t>
            </a:r>
          </a:p>
          <a:p>
            <a:r>
              <a:rPr lang="en-GB" dirty="0"/>
              <a:t>Early morning Writing/ Reading and Maths groups</a:t>
            </a:r>
          </a:p>
          <a:p>
            <a:r>
              <a:rPr lang="en-GB" dirty="0"/>
              <a:t>Use of ‘Lexia’ for reading and phonics skills at home</a:t>
            </a:r>
          </a:p>
          <a:p>
            <a:r>
              <a:rPr lang="en-GB" dirty="0"/>
              <a:t>Social group activities led by familiar and trusted adults</a:t>
            </a:r>
          </a:p>
          <a:p>
            <a:r>
              <a:rPr lang="en-GB" dirty="0"/>
              <a:t>Additional fine-motor skills/ handwriting support</a:t>
            </a:r>
          </a:p>
          <a:p>
            <a:r>
              <a:rPr lang="en-GB" dirty="0"/>
              <a:t>Pre-teaching and guided teaching opportunities</a:t>
            </a:r>
          </a:p>
          <a:p>
            <a:r>
              <a:rPr lang="en-GB" dirty="0"/>
              <a:t>Drawing and Talking</a:t>
            </a:r>
          </a:p>
          <a:p>
            <a:r>
              <a:rPr lang="en-GB" dirty="0"/>
              <a:t>Protective Behaviours</a:t>
            </a:r>
          </a:p>
          <a:p>
            <a:r>
              <a:rPr lang="en-GB" dirty="0"/>
              <a:t>Lego Therapy</a:t>
            </a:r>
          </a:p>
          <a:p>
            <a:r>
              <a:rPr lang="en-GB" dirty="0"/>
              <a:t>Speech and Language support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31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74" y="156119"/>
            <a:ext cx="10515600" cy="1325563"/>
          </a:xfrm>
        </p:spPr>
        <p:txBody>
          <a:bodyPr/>
          <a:lstStyle/>
          <a:p>
            <a:pPr algn="ctr"/>
            <a:r>
              <a:rPr lang="en-GB" u="sng" dirty="0">
                <a:latin typeface="+mn-lt"/>
              </a:rPr>
              <a:t>Year 1 Key learning statements -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854" y="1481682"/>
            <a:ext cx="8596668" cy="48724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Apply phonic knowledge and skills to decode words</a:t>
            </a:r>
          </a:p>
          <a:p>
            <a:r>
              <a:rPr lang="en-GB" dirty="0"/>
              <a:t>Respond with the correct sound to graphemes (letters or groups of letters) for all 40+ phonemes, including, where applicable, alternative sounds for graphemes</a:t>
            </a:r>
          </a:p>
          <a:p>
            <a:r>
              <a:rPr lang="en-GB" dirty="0"/>
              <a:t>Read common exception words, noting unusual correspondences between spelling and sound and where these occur in the word</a:t>
            </a:r>
          </a:p>
          <a:p>
            <a:r>
              <a:rPr lang="en-GB" dirty="0"/>
              <a:t> Read words containing taught GPCs and –s, –es, –ing, –ed, –er and –est endings</a:t>
            </a:r>
          </a:p>
          <a:p>
            <a:r>
              <a:rPr lang="en-GB" dirty="0"/>
              <a:t>Read other words of more than one syllable</a:t>
            </a:r>
          </a:p>
          <a:p>
            <a:r>
              <a:rPr lang="en-GB" dirty="0"/>
              <a:t>Read words with contractions, and understand that the apostrophe represents the missing letter(s)</a:t>
            </a:r>
          </a:p>
          <a:p>
            <a:r>
              <a:rPr lang="en-GB" dirty="0"/>
              <a:t>Read books aloud, accurately that are consistent with their developing phonic knowledge and that do not require them to use other strategies to work out words</a:t>
            </a:r>
          </a:p>
          <a:p>
            <a:r>
              <a:rPr lang="en-GB" dirty="0"/>
              <a:t>Reread these books to build up their fluency and confidence in word reading.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464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50540"/>
            <a:ext cx="10515600" cy="1325563"/>
          </a:xfrm>
        </p:spPr>
        <p:txBody>
          <a:bodyPr/>
          <a:lstStyle/>
          <a:p>
            <a:pPr algn="ctr"/>
            <a:r>
              <a:rPr lang="en-GB" u="sng" dirty="0">
                <a:latin typeface="+mn-lt"/>
              </a:rPr>
              <a:t>Year 1 Key learning statements -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76103"/>
            <a:ext cx="10008083" cy="501613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Sit correctly at a table, holding a pencil comfortably and correctly</a:t>
            </a:r>
            <a:br>
              <a:rPr lang="en-GB" dirty="0"/>
            </a:br>
            <a:endParaRPr lang="en-GB" dirty="0"/>
          </a:p>
          <a:p>
            <a:r>
              <a:rPr lang="en-GB" dirty="0"/>
              <a:t>Begin to form lower-case letters in the correct direction, starting and finishing in the right place</a:t>
            </a:r>
          </a:p>
          <a:p>
            <a:endParaRPr lang="en-GB" dirty="0"/>
          </a:p>
          <a:p>
            <a:r>
              <a:rPr lang="en-GB" dirty="0"/>
              <a:t> Form capital letters</a:t>
            </a:r>
            <a:br>
              <a:rPr lang="en-GB" dirty="0"/>
            </a:br>
            <a:endParaRPr lang="en-GB" dirty="0"/>
          </a:p>
          <a:p>
            <a:r>
              <a:rPr lang="en-GB" dirty="0"/>
              <a:t>Form digits 0-9</a:t>
            </a:r>
            <a:br>
              <a:rPr lang="en-GB" dirty="0"/>
            </a:br>
            <a:endParaRPr lang="en-GB" dirty="0"/>
          </a:p>
          <a:p>
            <a:r>
              <a:rPr lang="en-GB" dirty="0"/>
              <a:t>Understand which letters belong to which handwriting ‘families’ (i.e. letters that are formed in similar ways) and to practise these</a:t>
            </a:r>
          </a:p>
          <a:p>
            <a:r>
              <a:rPr lang="en-GB" dirty="0"/>
              <a:t>Write sentences by:</a:t>
            </a:r>
          </a:p>
          <a:p>
            <a:r>
              <a:rPr lang="en-GB" dirty="0"/>
              <a:t>Saying out loud what they are going to write about</a:t>
            </a:r>
          </a:p>
          <a:p>
            <a:r>
              <a:rPr lang="en-GB" dirty="0"/>
              <a:t>Composing a sentence orally before writing it</a:t>
            </a:r>
          </a:p>
          <a:p>
            <a:r>
              <a:rPr lang="en-GB" dirty="0"/>
              <a:t>Sequencing sentences to form short narratives</a:t>
            </a:r>
          </a:p>
          <a:p>
            <a:r>
              <a:rPr lang="en-GB" dirty="0"/>
              <a:t>Re-reading what they have written to check that it makes sense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4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Meet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07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Class Teacher: Miss Ertac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Teaching Assistant: Miss Sheaf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Other adults: Mrs Alcock, Mrs James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PPA Cover: Mr Sadler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(Thursday PM)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496" y="4001294"/>
            <a:ext cx="343234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+mn-lt"/>
              </a:rPr>
              <a:t>Year 1 Key learning statements - 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0"/>
            <a:ext cx="11144552" cy="527739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Count to and across 100, forwards and backwards, beginning with 0 or 1, or from any given number</a:t>
            </a:r>
          </a:p>
          <a:p>
            <a:r>
              <a:rPr lang="en-GB" dirty="0"/>
              <a:t>Count, read and write numbers to 100 in numerals; count in multiples of 2s, 5s and 10s</a:t>
            </a:r>
          </a:p>
          <a:p>
            <a:r>
              <a:rPr lang="en-GB" dirty="0"/>
              <a:t>Given a number, identify 1 more and 1 less</a:t>
            </a:r>
          </a:p>
          <a:p>
            <a:r>
              <a:rPr lang="en-GB" dirty="0"/>
              <a:t> Identify and represent numbers using objects and pictorial representations</a:t>
            </a:r>
          </a:p>
          <a:p>
            <a:r>
              <a:rPr lang="en-GB" dirty="0"/>
              <a:t>Read, write and interpret mathematical statements involving addition (+), subtraction (-) and equals (=) signs</a:t>
            </a:r>
          </a:p>
          <a:p>
            <a:r>
              <a:rPr lang="en-GB" dirty="0"/>
              <a:t>Represent and use number bonds and related subtraction facts within 20</a:t>
            </a:r>
          </a:p>
          <a:p>
            <a:r>
              <a:rPr lang="en-GB" dirty="0"/>
              <a:t>Add and subtract one-digit and two-digit numbers to 20, including 0</a:t>
            </a:r>
          </a:p>
          <a:p>
            <a:r>
              <a:rPr lang="en-GB" dirty="0"/>
              <a:t>Solve one-step problems involving multiplication and division, by calculating the answer using concrete objects, pictorial representations and arrays (with the support of the teacher).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4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735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Year 1 Key learning statements – Maths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71600"/>
            <a:ext cx="11235993" cy="5290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99457" y="1544883"/>
            <a:ext cx="97296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Recognise, find and name a half as 1 of 2 equal parts and quarter as 1 of 4 equal parts of an object, shape or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Compare, describe and solve practical problems for lengths and heights, mass / weight, capacity and volume,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Recognise and know the value of different denominations of coins and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Sequence events in chronological order using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 Recognise and use language relating to dates, including days of the week, weeks, months and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Tell the time to the hour and half past the hour and draw the hands on a clock face to show these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Recognise and name common 2-D and 3-D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Describe position, directions and movements, including whole, half, quarter and three-quarter turns.</a:t>
            </a:r>
          </a:p>
        </p:txBody>
      </p:sp>
    </p:spTree>
    <p:extLst>
      <p:ext uri="{BB962C8B-B14F-4D97-AF65-F5344CB8AC3E}">
        <p14:creationId xmlns:p14="http://schemas.microsoft.com/office/powerpoint/2010/main" val="258422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39E0-00BF-41AD-B1E7-FD3898C7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+mn-lt"/>
              </a:rPr>
              <a:t>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6CA6-FD6D-4C8D-AA17-A873F81C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Half Term: Monday 23</a:t>
            </a:r>
            <a:r>
              <a:rPr lang="en-GB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October – Friday 27</a:t>
            </a:r>
            <a:r>
              <a:rPr lang="en-GB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October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 Consultations: Tuesday 7</a:t>
            </a:r>
            <a:r>
              <a:rPr lang="en-GB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November/Wednesday 8</a:t>
            </a:r>
            <a:r>
              <a:rPr lang="en-GB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November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Occasional Day: Friday 1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December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Nativity Performance: Tuesday 19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December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Last Day of term: Wednesday 20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December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89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/>
          <a:lstStyle/>
          <a:p>
            <a:pPr algn="ctr"/>
            <a:r>
              <a:rPr lang="en-GB" b="1" u="sng" dirty="0">
                <a:latin typeface="+mn-lt"/>
              </a:rPr>
              <a:t>Thank you </a:t>
            </a:r>
            <a:r>
              <a:rPr lang="en-GB" dirty="0">
                <a:latin typeface="+mn-lt"/>
              </a:rPr>
              <a:t>for joining our Year 1 Workshop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0264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+mn-lt"/>
              </a:rPr>
              <a:t>Being ready for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009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gate is open from 8:35am</a:t>
            </a:r>
          </a:p>
          <a:p>
            <a:r>
              <a:rPr lang="en-GB" dirty="0"/>
              <a:t>The whistle is blown at 8:45am</a:t>
            </a:r>
          </a:p>
          <a:p>
            <a:r>
              <a:rPr lang="en-GB" dirty="0"/>
              <a:t>The register is taken straight away – really important that children arrive on time.</a:t>
            </a:r>
          </a:p>
          <a:p>
            <a:r>
              <a:rPr lang="en-GB" dirty="0"/>
              <a:t>Dressed appropriately for the weather (name everything!)</a:t>
            </a:r>
          </a:p>
          <a:p>
            <a:r>
              <a:rPr lang="en-GB" dirty="0"/>
              <a:t>Water bottle brought to school each day</a:t>
            </a:r>
          </a:p>
          <a:p>
            <a:r>
              <a:rPr lang="en-GB" dirty="0"/>
              <a:t>A healthy snack can also be brought in for break time (no crisps or chocolate) – fruit is provided for KS1</a:t>
            </a:r>
          </a:p>
          <a:p>
            <a:r>
              <a:rPr lang="en-GB" dirty="0"/>
              <a:t>Reading book and reading record brought to school each day – please their reading book in their school bag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5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9BA9-340F-A898-713E-5040A9A1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Attend today, Achieve tomorrow!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0809-1F21-A5A5-EF97-769EFB90F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2"/>
            <a:ext cx="10515600" cy="4615291"/>
          </a:xfrm>
        </p:spPr>
        <p:txBody>
          <a:bodyPr>
            <a:normAutofit fontScale="92500" lnSpcReduction="20000"/>
          </a:bodyPr>
          <a:lstStyle/>
          <a:p>
            <a:r>
              <a:rPr lang="en-GB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Missing a few days of school here and there may not seem a big deal, but research shows that it can have a significant impact on children's learning. Children who miss a substantial amount of school fall behind their peers, and struggle to catch up.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Poor attendance often starts at primary school, and children who fall into this pattern are likely to underachieve at </a:t>
            </a:r>
            <a:r>
              <a:rPr lang="en-GB" b="0" i="0" u="none" strike="noStrike" dirty="0">
                <a:solidFill>
                  <a:srgbClr val="FA87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secondary school</a:t>
            </a:r>
            <a:r>
              <a:rPr lang="en-GB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Pupils who miss between 10 and 20% of school (that’s 19 to 38 days per year) stand only a 35% chance of achieving five or more good GCSEs, compared to 73% of those who miss fewer than 5% of school days.</a:t>
            </a:r>
          </a:p>
          <a:p>
            <a:pPr marL="0" indent="0" algn="l" fontAlgn="base">
              <a:buNone/>
            </a:pPr>
            <a:endParaRPr lang="en-GB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/>
            <a:r>
              <a:rPr lang="en-GB" b="0" i="0" u="none" strike="noStrike" dirty="0">
                <a:solidFill>
                  <a:srgbClr val="FA87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Friendships</a:t>
            </a:r>
            <a:r>
              <a:rPr lang="en-GB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can be affected by persistent absence, too: it can be hard for a child who misses lots of school to form relationships with their classmates.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30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E68D-7BA7-A0DD-B6FD-B8DD30E3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A501F-9F54-637A-725E-7CF57905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16" y="0"/>
            <a:ext cx="121920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C46D-D6F5-43BD-7571-828D133B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+mn-lt"/>
              </a:rPr>
              <a:t>Girl’s Uniform</a:t>
            </a:r>
          </a:p>
        </p:txBody>
      </p:sp>
      <p:pic>
        <p:nvPicPr>
          <p:cNvPr id="5" name="Content Placeholder 4" descr="A table with black text&#10;&#10;Description automatically generated">
            <a:extLst>
              <a:ext uri="{FF2B5EF4-FFF2-40B4-BE49-F238E27FC236}">
                <a16:creationId xmlns:a16="http://schemas.microsoft.com/office/drawing/2014/main" id="{AC109FE9-47E3-2E15-2148-B2F065A1B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35" y="1559428"/>
            <a:ext cx="10256931" cy="4933447"/>
          </a:xfrm>
        </p:spPr>
      </p:pic>
    </p:spTree>
    <p:extLst>
      <p:ext uri="{BB962C8B-B14F-4D97-AF65-F5344CB8AC3E}">
        <p14:creationId xmlns:p14="http://schemas.microsoft.com/office/powerpoint/2010/main" val="47258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E5C9-DD93-A624-771F-7F40BEE3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Boy’s Uniform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A3DE50A-EB45-3483-5396-4B92F300C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22874"/>
            <a:ext cx="10699679" cy="4685910"/>
          </a:xfrm>
        </p:spPr>
      </p:pic>
    </p:spTree>
    <p:extLst>
      <p:ext uri="{BB962C8B-B14F-4D97-AF65-F5344CB8AC3E}">
        <p14:creationId xmlns:p14="http://schemas.microsoft.com/office/powerpoint/2010/main" val="42236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+mn-lt"/>
              </a:rPr>
              <a:t>PE Kit Reminders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063" y="1690688"/>
            <a:ext cx="5516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141414"/>
                </a:solidFill>
              </a:rPr>
              <a:t>PE Kit</a:t>
            </a:r>
            <a:endParaRPr lang="en-GB" dirty="0">
              <a:solidFill>
                <a:srgbClr val="141414"/>
              </a:solidFill>
            </a:endParaRPr>
          </a:p>
          <a:p>
            <a:r>
              <a:rPr lang="en-GB" dirty="0">
                <a:solidFill>
                  <a:srgbClr val="141414"/>
                </a:solidFill>
              </a:rPr>
              <a:t>Plain white, round neck, t-shirt (school logo optional)</a:t>
            </a:r>
          </a:p>
          <a:p>
            <a:r>
              <a:rPr lang="en-GB" dirty="0">
                <a:solidFill>
                  <a:srgbClr val="141414"/>
                </a:solidFill>
              </a:rPr>
              <a:t>Plain black shorts</a:t>
            </a:r>
          </a:p>
          <a:p>
            <a:endParaRPr lang="en-GB" dirty="0">
              <a:solidFill>
                <a:srgbClr val="141414"/>
              </a:solidFill>
            </a:endParaRPr>
          </a:p>
          <a:p>
            <a:r>
              <a:rPr lang="en-GB" dirty="0">
                <a:solidFill>
                  <a:srgbClr val="141414"/>
                </a:solidFill>
              </a:rPr>
              <a:t>Plain black/grey/dark blue joggers</a:t>
            </a:r>
          </a:p>
          <a:p>
            <a:r>
              <a:rPr lang="en-GB" dirty="0">
                <a:solidFill>
                  <a:srgbClr val="141414"/>
                </a:solidFill>
              </a:rPr>
              <a:t>School jumper</a:t>
            </a:r>
          </a:p>
          <a:p>
            <a:endParaRPr lang="en-GB" dirty="0">
              <a:solidFill>
                <a:srgbClr val="141414"/>
              </a:solidFill>
            </a:endParaRPr>
          </a:p>
          <a:p>
            <a:r>
              <a:rPr lang="en-GB" dirty="0">
                <a:solidFill>
                  <a:srgbClr val="141414"/>
                </a:solidFill>
              </a:rPr>
              <a:t>Trainers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9753" y="1690688"/>
            <a:ext cx="51303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141414"/>
                </a:solidFill>
              </a:rPr>
              <a:t>PE Kit Expectations</a:t>
            </a:r>
            <a:endParaRPr lang="en-GB" dirty="0">
              <a:solidFill>
                <a:srgbClr val="141414"/>
              </a:solidFill>
            </a:endParaRPr>
          </a:p>
          <a:p>
            <a:r>
              <a:rPr lang="en-GB" dirty="0">
                <a:solidFill>
                  <a:srgbClr val="141414"/>
                </a:solidFill>
              </a:rPr>
              <a:t>It is better for PE Kits to be left in school every day.</a:t>
            </a:r>
          </a:p>
          <a:p>
            <a:endParaRPr lang="en-GB" dirty="0">
              <a:solidFill>
                <a:srgbClr val="141414"/>
              </a:solidFill>
            </a:endParaRPr>
          </a:p>
          <a:p>
            <a:r>
              <a:rPr lang="en-GB" dirty="0">
                <a:solidFill>
                  <a:srgbClr val="141414"/>
                </a:solidFill>
              </a:rPr>
              <a:t>It is our preference that PE kits are taken home and washed weekly.</a:t>
            </a:r>
          </a:p>
          <a:p>
            <a:endParaRPr lang="en-GB" dirty="0">
              <a:solidFill>
                <a:srgbClr val="141414"/>
              </a:solidFill>
            </a:endParaRPr>
          </a:p>
          <a:p>
            <a:r>
              <a:rPr lang="en-GB" dirty="0">
                <a:solidFill>
                  <a:srgbClr val="141414"/>
                </a:solidFill>
              </a:rPr>
              <a:t>Children will be able to do PE in their school uniform as long as their footwear is deemed safe for the activity being carried out. </a:t>
            </a:r>
          </a:p>
          <a:p>
            <a:endParaRPr lang="en-GB" dirty="0">
              <a:solidFill>
                <a:srgbClr val="141414"/>
              </a:solidFill>
            </a:endParaRPr>
          </a:p>
          <a:p>
            <a:r>
              <a:rPr lang="en-GB" dirty="0">
                <a:solidFill>
                  <a:srgbClr val="141414"/>
                </a:solidFill>
              </a:rPr>
              <a:t>If a PE kit isn’t in school, then a quick conversation between the class teacher and parent will take place.</a:t>
            </a:r>
          </a:p>
          <a:p>
            <a:endParaRPr lang="en-GB" dirty="0">
              <a:solidFill>
                <a:srgbClr val="141414"/>
              </a:solidFill>
            </a:endParaRPr>
          </a:p>
          <a:p>
            <a:r>
              <a:rPr lang="en-GB" dirty="0">
                <a:solidFill>
                  <a:srgbClr val="141414"/>
                </a:solidFill>
              </a:rPr>
              <a:t>If a PE Kit is missing on a regular basis e.g. 3 weeks in a row, then suitable consequences will be applied.</a:t>
            </a: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63BA004E-3F05-E825-28D1-612233D89E31}"/>
              </a:ext>
            </a:extLst>
          </p:cNvPr>
          <p:cNvSpPr/>
          <p:nvPr/>
        </p:nvSpPr>
        <p:spPr>
          <a:xfrm>
            <a:off x="452063" y="4380584"/>
            <a:ext cx="4818580" cy="1880171"/>
          </a:xfrm>
          <a:prstGeom prst="beve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Year 1 have PE on Wednesdays and Thursdays.</a:t>
            </a:r>
          </a:p>
        </p:txBody>
      </p:sp>
    </p:spTree>
    <p:extLst>
      <p:ext uri="{BB962C8B-B14F-4D97-AF65-F5344CB8AC3E}">
        <p14:creationId xmlns:p14="http://schemas.microsoft.com/office/powerpoint/2010/main" val="154232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Class Timetable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8E8E4-38E7-31E6-45F4-ED4A0CCD4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8" y="1209822"/>
            <a:ext cx="10515600" cy="564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6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b47aad-5c8d-40bf-b9c1-93cca5e1f605">
      <Terms xmlns="http://schemas.microsoft.com/office/infopath/2007/PartnerControls"/>
    </lcf76f155ced4ddcb4097134ff3c332f>
    <TaxCatchAll xmlns="28e145ab-f759-4b0c-85f3-55011be2f77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2709062AF1F48BE6AA34E618609FA" ma:contentTypeVersion="17" ma:contentTypeDescription="Create a new document." ma:contentTypeScope="" ma:versionID="f0143bec74e3e404f8d6f87f3532bb15">
  <xsd:schema xmlns:xsd="http://www.w3.org/2001/XMLSchema" xmlns:xs="http://www.w3.org/2001/XMLSchema" xmlns:p="http://schemas.microsoft.com/office/2006/metadata/properties" xmlns:ns2="1cb47aad-5c8d-40bf-b9c1-93cca5e1f605" xmlns:ns3="28e145ab-f759-4b0c-85f3-55011be2f771" targetNamespace="http://schemas.microsoft.com/office/2006/metadata/properties" ma:root="true" ma:fieldsID="8f91465f756b8eb166f4a38b87aa853d" ns2:_="" ns3:_="">
    <xsd:import namespace="1cb47aad-5c8d-40bf-b9c1-93cca5e1f605"/>
    <xsd:import namespace="28e145ab-f759-4b0c-85f3-55011be2f7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47aad-5c8d-40bf-b9c1-93cca5e1f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e382e0-7c1e-428d-8ddd-e3a3a4784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145ab-f759-4b0c-85f3-55011be2f77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796a52-ddb6-4b7f-94df-02fa63f0829f}" ma:internalName="TaxCatchAll" ma:showField="CatchAllData" ma:web="28e145ab-f759-4b0c-85f3-55011be2f7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B96A2-BAB7-40A6-9D6B-722968BF4E9A}">
  <ds:schemaRefs>
    <ds:schemaRef ds:uri="http://schemas.microsoft.com/office/2006/metadata/properties"/>
    <ds:schemaRef ds:uri="http://schemas.microsoft.com/office/infopath/2007/PartnerControls"/>
    <ds:schemaRef ds:uri="1cb47aad-5c8d-40bf-b9c1-93cca5e1f605"/>
    <ds:schemaRef ds:uri="28e145ab-f759-4b0c-85f3-55011be2f771"/>
  </ds:schemaRefs>
</ds:datastoreItem>
</file>

<file path=customXml/itemProps2.xml><?xml version="1.0" encoding="utf-8"?>
<ds:datastoreItem xmlns:ds="http://schemas.openxmlformats.org/officeDocument/2006/customXml" ds:itemID="{4B0E8537-99B9-4B82-8B24-D85F27F8E5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AB0B5D-48AA-4535-8B9F-5CBA75CB3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47aad-5c8d-40bf-b9c1-93cca5e1f605"/>
    <ds:schemaRef ds:uri="28e145ab-f759-4b0c-85f3-55011be2f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1693</Words>
  <Application>Microsoft Office PowerPoint</Application>
  <PresentationFormat>Widescreen</PresentationFormat>
  <Paragraphs>172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 CENA</vt:lpstr>
      <vt:lpstr>Arial</vt:lpstr>
      <vt:lpstr>Calibri</vt:lpstr>
      <vt:lpstr>Calibri Light</vt:lpstr>
      <vt:lpstr>Comic Sans MS</vt:lpstr>
      <vt:lpstr>Open Sans</vt:lpstr>
      <vt:lpstr>Roboto</vt:lpstr>
      <vt:lpstr>Office Theme</vt:lpstr>
      <vt:lpstr> Welcome to Year 1</vt:lpstr>
      <vt:lpstr>Meet the Team</vt:lpstr>
      <vt:lpstr>Being ready for school</vt:lpstr>
      <vt:lpstr>Attend today, Achieve tomorrow!</vt:lpstr>
      <vt:lpstr>PowerPoint Presentation</vt:lpstr>
      <vt:lpstr>Girl’s Uniform</vt:lpstr>
      <vt:lpstr>Boy’s Uniform</vt:lpstr>
      <vt:lpstr>PE Kit Reminders</vt:lpstr>
      <vt:lpstr>Class Timetable</vt:lpstr>
      <vt:lpstr>Year 1 Curriculum Map</vt:lpstr>
      <vt:lpstr>Statutory Assessment Information</vt:lpstr>
      <vt:lpstr>Links to website</vt:lpstr>
      <vt:lpstr>PowerPoint Presentation</vt:lpstr>
      <vt:lpstr>Communication Reminders</vt:lpstr>
      <vt:lpstr>Home-Learning</vt:lpstr>
      <vt:lpstr>Reading at Home</vt:lpstr>
      <vt:lpstr>Interventions that could be used to support your child</vt:lpstr>
      <vt:lpstr>Year 1 Key learning statements - Reading</vt:lpstr>
      <vt:lpstr>Year 1 Key learning statements - Writing</vt:lpstr>
      <vt:lpstr>Year 1 Key learning statements - Maths</vt:lpstr>
      <vt:lpstr>Year 1 Key learning statements – Maths continued</vt:lpstr>
      <vt:lpstr>Key Dates</vt:lpstr>
      <vt:lpstr>Thank you for joining our Year 1 Workshop  Any Questions?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DelacroixR</dc:creator>
  <cp:lastModifiedBy>Sayan Ertac</cp:lastModifiedBy>
  <cp:revision>15</cp:revision>
  <cp:lastPrinted>2022-09-20T11:53:31Z</cp:lastPrinted>
  <dcterms:created xsi:type="dcterms:W3CDTF">2020-09-06T13:17:39Z</dcterms:created>
  <dcterms:modified xsi:type="dcterms:W3CDTF">2023-09-10T21:03:42Z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0x0101000362709062AF1F48BE6AA34E618609FA</vt:lpwstr>
  </property>
</Properties>
</file>