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8" r:id="rId5"/>
    <p:sldId id="305" r:id="rId6"/>
    <p:sldId id="295" r:id="rId7"/>
    <p:sldId id="312" r:id="rId8"/>
    <p:sldId id="313" r:id="rId9"/>
    <p:sldId id="315" r:id="rId10"/>
    <p:sldId id="316" r:id="rId11"/>
    <p:sldId id="293" r:id="rId12"/>
    <p:sldId id="292" r:id="rId13"/>
    <p:sldId id="317" r:id="rId14"/>
    <p:sldId id="318" r:id="rId15"/>
    <p:sldId id="311" r:id="rId16"/>
    <p:sldId id="320" r:id="rId17"/>
    <p:sldId id="291" r:id="rId18"/>
    <p:sldId id="265" r:id="rId19"/>
    <p:sldId id="282" r:id="rId20"/>
    <p:sldId id="267" r:id="rId21"/>
    <p:sldId id="269" r:id="rId22"/>
    <p:sldId id="272" r:id="rId23"/>
    <p:sldId id="273" r:id="rId24"/>
    <p:sldId id="309" r:id="rId25"/>
    <p:sldId id="271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42066-737A-8988-C780-DC5845D26C73}" v="1" dt="2024-09-17T08:08:46.188"/>
    <p1510:client id="{2293DD95-C582-EF3F-B789-3066CE092765}" v="9" dt="2024-09-16T14:26:19.920"/>
    <p1510:client id="{279D3A5B-F6FA-AD2E-FD6B-1F73460336FA}" v="12" dt="2024-09-17T07:42:59.292"/>
    <p1510:client id="{AE9CAE92-B8D4-B0B0-8C86-7DF281061240}" v="26" dt="2024-09-16T14:35:35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Attridge" userId="S::aattridge@fourswannes.herts.sch.uk::5bb60a75-2dc1-4d1e-9b73-b46c677c6e49" providerId="AD" clId="Web-{06742066-737A-8988-C780-DC5845D26C73}"/>
    <pc:docChg chg="modSld">
      <pc:chgData name="Andrea Attridge" userId="S::aattridge@fourswannes.herts.sch.uk::5bb60a75-2dc1-4d1e-9b73-b46c677c6e49" providerId="AD" clId="Web-{06742066-737A-8988-C780-DC5845D26C73}" dt="2024-09-17T08:08:46.188" v="0" actId="1076"/>
      <pc:docMkLst>
        <pc:docMk/>
      </pc:docMkLst>
      <pc:sldChg chg="modSp">
        <pc:chgData name="Andrea Attridge" userId="S::aattridge@fourswannes.herts.sch.uk::5bb60a75-2dc1-4d1e-9b73-b46c677c6e49" providerId="AD" clId="Web-{06742066-737A-8988-C780-DC5845D26C73}" dt="2024-09-17T08:08:46.188" v="0" actId="1076"/>
        <pc:sldMkLst>
          <pc:docMk/>
          <pc:sldMk cId="275075026" sldId="313"/>
        </pc:sldMkLst>
        <pc:picChg chg="mod">
          <ac:chgData name="Andrea Attridge" userId="S::aattridge@fourswannes.herts.sch.uk::5bb60a75-2dc1-4d1e-9b73-b46c677c6e49" providerId="AD" clId="Web-{06742066-737A-8988-C780-DC5845D26C73}" dt="2024-09-17T08:08:46.188" v="0" actId="1076"/>
          <ac:picMkLst>
            <pc:docMk/>
            <pc:sldMk cId="275075026" sldId="313"/>
            <ac:picMk id="4" creationId="{DD9A501F-9F54-637A-725E-7CF579050560}"/>
          </ac:picMkLst>
        </pc:picChg>
      </pc:sldChg>
    </pc:docChg>
  </pc:docChgLst>
  <pc:docChgLst>
    <pc:chgData name="Andrea Attridge" userId="S::aattridge@fourswannes.herts.sch.uk::5bb60a75-2dc1-4d1e-9b73-b46c677c6e49" providerId="AD" clId="Web-{2293DD95-C582-EF3F-B789-3066CE092765}"/>
    <pc:docChg chg="modSld">
      <pc:chgData name="Andrea Attridge" userId="S::aattridge@fourswannes.herts.sch.uk::5bb60a75-2dc1-4d1e-9b73-b46c677c6e49" providerId="AD" clId="Web-{2293DD95-C582-EF3F-B789-3066CE092765}" dt="2024-09-16T14:26:19.936" v="9" actId="20577"/>
      <pc:docMkLst>
        <pc:docMk/>
      </pc:docMkLst>
      <pc:sldChg chg="modSp">
        <pc:chgData name="Andrea Attridge" userId="S::aattridge@fourswannes.herts.sch.uk::5bb60a75-2dc1-4d1e-9b73-b46c677c6e49" providerId="AD" clId="Web-{2293DD95-C582-EF3F-B789-3066CE092765}" dt="2024-09-16T14:26:19.936" v="9" actId="20577"/>
        <pc:sldMkLst>
          <pc:docMk/>
          <pc:sldMk cId="3788317582" sldId="267"/>
        </pc:sldMkLst>
        <pc:spChg chg="mod">
          <ac:chgData name="Andrea Attridge" userId="S::aattridge@fourswannes.herts.sch.uk::5bb60a75-2dc1-4d1e-9b73-b46c677c6e49" providerId="AD" clId="Web-{2293DD95-C582-EF3F-B789-3066CE092765}" dt="2024-09-16T14:26:19.936" v="9" actId="20577"/>
          <ac:spMkLst>
            <pc:docMk/>
            <pc:sldMk cId="3788317582" sldId="267"/>
            <ac:spMk id="3" creationId="{00000000-0000-0000-0000-000000000000}"/>
          </ac:spMkLst>
        </pc:spChg>
      </pc:sldChg>
    </pc:docChg>
  </pc:docChgLst>
  <pc:docChgLst>
    <pc:chgData name="Andrea Attridge" userId="S::aattridge@fourswannes.herts.sch.uk::5bb60a75-2dc1-4d1e-9b73-b46c677c6e49" providerId="AD" clId="Web-{AE9CAE92-B8D4-B0B0-8C86-7DF281061240}"/>
    <pc:docChg chg="addSld delSld modSld">
      <pc:chgData name="Andrea Attridge" userId="S::aattridge@fourswannes.herts.sch.uk::5bb60a75-2dc1-4d1e-9b73-b46c677c6e49" providerId="AD" clId="Web-{AE9CAE92-B8D4-B0B0-8C86-7DF281061240}" dt="2024-09-16T14:35:35.361" v="24" actId="20577"/>
      <pc:docMkLst>
        <pc:docMk/>
      </pc:docMkLst>
      <pc:sldChg chg="addSp modSp">
        <pc:chgData name="Andrea Attridge" userId="S::aattridge@fourswannes.herts.sch.uk::5bb60a75-2dc1-4d1e-9b73-b46c677c6e49" providerId="AD" clId="Web-{AE9CAE92-B8D4-B0B0-8C86-7DF281061240}" dt="2024-09-16T14:30:17.666" v="1" actId="1076"/>
        <pc:sldMkLst>
          <pc:docMk/>
          <pc:sldMk cId="2639041901" sldId="273"/>
        </pc:sldMkLst>
        <pc:picChg chg="add mod">
          <ac:chgData name="Andrea Attridge" userId="S::aattridge@fourswannes.herts.sch.uk::5bb60a75-2dc1-4d1e-9b73-b46c677c6e49" providerId="AD" clId="Web-{AE9CAE92-B8D4-B0B0-8C86-7DF281061240}" dt="2024-09-16T14:30:17.666" v="1" actId="1076"/>
          <ac:picMkLst>
            <pc:docMk/>
            <pc:sldMk cId="2639041901" sldId="273"/>
            <ac:picMk id="3" creationId="{C01F81A2-7990-F177-E4B6-17DA36D5D174}"/>
          </ac:picMkLst>
        </pc:picChg>
      </pc:sldChg>
      <pc:sldChg chg="del">
        <pc:chgData name="Andrea Attridge" userId="S::aattridge@fourswannes.herts.sch.uk::5bb60a75-2dc1-4d1e-9b73-b46c677c6e49" providerId="AD" clId="Web-{AE9CAE92-B8D4-B0B0-8C86-7DF281061240}" dt="2024-09-16T14:33:20.461" v="3"/>
        <pc:sldMkLst>
          <pc:docMk/>
          <pc:sldMk cId="2584221421" sldId="274"/>
        </pc:sldMkLst>
      </pc:sldChg>
      <pc:sldChg chg="modSp">
        <pc:chgData name="Andrea Attridge" userId="S::aattridge@fourswannes.herts.sch.uk::5bb60a75-2dc1-4d1e-9b73-b46c677c6e49" providerId="AD" clId="Web-{AE9CAE92-B8D4-B0B0-8C86-7DF281061240}" dt="2024-09-16T14:35:35.361" v="24" actId="20577"/>
        <pc:sldMkLst>
          <pc:docMk/>
          <pc:sldMk cId="1306897705" sldId="309"/>
        </pc:sldMkLst>
        <pc:spChg chg="mod">
          <ac:chgData name="Andrea Attridge" userId="S::aattridge@fourswannes.herts.sch.uk::5bb60a75-2dc1-4d1e-9b73-b46c677c6e49" providerId="AD" clId="Web-{AE9CAE92-B8D4-B0B0-8C86-7DF281061240}" dt="2024-09-16T14:35:35.361" v="24" actId="20577"/>
          <ac:spMkLst>
            <pc:docMk/>
            <pc:sldMk cId="1306897705" sldId="309"/>
            <ac:spMk id="3" creationId="{093B6CA6-FD6D-4C8D-AA17-A873F81C82B9}"/>
          </ac:spMkLst>
        </pc:spChg>
      </pc:sldChg>
      <pc:sldChg chg="add del replId">
        <pc:chgData name="Andrea Attridge" userId="S::aattridge@fourswannes.herts.sch.uk::5bb60a75-2dc1-4d1e-9b73-b46c677c6e49" providerId="AD" clId="Web-{AE9CAE92-B8D4-B0B0-8C86-7DF281061240}" dt="2024-09-16T14:33:34.493" v="4"/>
        <pc:sldMkLst>
          <pc:docMk/>
          <pc:sldMk cId="3472837498" sldId="321"/>
        </pc:sldMkLst>
      </pc:sldChg>
    </pc:docChg>
  </pc:docChgLst>
  <pc:docChgLst>
    <pc:chgData name="Andrea Attridge" userId="S::aattridge@fourswannes.herts.sch.uk::5bb60a75-2dc1-4d1e-9b73-b46c677c6e49" providerId="AD" clId="Web-{279D3A5B-F6FA-AD2E-FD6B-1F73460336FA}"/>
    <pc:docChg chg="modSld">
      <pc:chgData name="Andrea Attridge" userId="S::aattridge@fourswannes.herts.sch.uk::5bb60a75-2dc1-4d1e-9b73-b46c677c6e49" providerId="AD" clId="Web-{279D3A5B-F6FA-AD2E-FD6B-1F73460336FA}" dt="2024-09-17T07:42:35.557" v="10" actId="20577"/>
      <pc:docMkLst>
        <pc:docMk/>
      </pc:docMkLst>
      <pc:sldChg chg="modSp">
        <pc:chgData name="Andrea Attridge" userId="S::aattridge@fourswannes.herts.sch.uk::5bb60a75-2dc1-4d1e-9b73-b46c677c6e49" providerId="AD" clId="Web-{279D3A5B-F6FA-AD2E-FD6B-1F73460336FA}" dt="2024-09-17T07:42:35.557" v="10" actId="20577"/>
        <pc:sldMkLst>
          <pc:docMk/>
          <pc:sldMk cId="3895024253" sldId="282"/>
        </pc:sldMkLst>
        <pc:spChg chg="mod">
          <ac:chgData name="Andrea Attridge" userId="S::aattridge@fourswannes.herts.sch.uk::5bb60a75-2dc1-4d1e-9b73-b46c677c6e49" providerId="AD" clId="Web-{279D3A5B-F6FA-AD2E-FD6B-1F73460336FA}" dt="2024-09-17T07:42:35.557" v="10" actId="20577"/>
          <ac:spMkLst>
            <pc:docMk/>
            <pc:sldMk cId="3895024253" sldId="28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C423F-C7F3-492C-9548-CE32FB4F7725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B1F8-9D6C-4491-8DCB-D7EDF3A5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8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51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8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4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Mrs Conroy is split between two classes, fortunate to have other adults</a:t>
            </a:r>
          </a:p>
          <a:p>
            <a:r>
              <a:rPr lang="en-GB"/>
              <a:t>PPA/Leadership days – we aim to be consistent but my leadership day does change each half term to cover Mr </a:t>
            </a:r>
            <a:r>
              <a:rPr lang="en-GB" err="1"/>
              <a:t>Horleston</a:t>
            </a:r>
            <a:r>
              <a:rPr lang="en-GB"/>
              <a:t> – I am also carrying out an NPQH course, to minimise impact on the children I will move my day out of class to ensure the class is being covered by either myself or Mrs De la Croix.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9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Names on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6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Letter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9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4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8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7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42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4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8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0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1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0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1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7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93E32-8D6A-480F-9B2C-C851FABB1F1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1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digswell.Herts.sch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819" y="271194"/>
            <a:ext cx="10619552" cy="1357581"/>
          </a:xfrm>
        </p:spPr>
        <p:txBody>
          <a:bodyPr>
            <a:noAutofit/>
          </a:bodyPr>
          <a:lstStyle/>
          <a:p>
            <a:br>
              <a:rPr lang="en-GB" sz="9600">
                <a:latin typeface="AR CENA" panose="02000000000000000000" pitchFamily="2" charset="0"/>
              </a:rPr>
            </a:br>
            <a:r>
              <a:rPr lang="en-GB" sz="7200">
                <a:latin typeface="AR CENA" panose="02000000000000000000" pitchFamily="2" charset="0"/>
              </a:rPr>
              <a:t>Welcome to Year 3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80" y="4373541"/>
            <a:ext cx="11925837" cy="1229237"/>
          </a:xfrm>
        </p:spPr>
        <p:txBody>
          <a:bodyPr>
            <a:normAutofit/>
          </a:bodyPr>
          <a:lstStyle/>
          <a:p>
            <a:r>
              <a:rPr lang="en-GB" sz="3200" i="1">
                <a:latin typeface="AR CENA" panose="02000000000000000000" pitchFamily="2" charset="0"/>
              </a:rPr>
              <a:t>Diversity, Inclusion, Belonging</a:t>
            </a:r>
          </a:p>
        </p:txBody>
      </p:sp>
      <p:pic>
        <p:nvPicPr>
          <p:cNvPr id="7" name="Picture 6" descr="Four%20Swannes%20School%20LOGO%2002-07b&amp;w">
            <a:extLst>
              <a:ext uri="{FF2B5EF4-FFF2-40B4-BE49-F238E27FC236}">
                <a16:creationId xmlns:a16="http://schemas.microsoft.com/office/drawing/2014/main" id="{8A93E7B5-A641-52A3-B998-FAB035737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8" y="2484459"/>
            <a:ext cx="3657600" cy="147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33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EB1F-244D-D3EC-AE9C-2900D51B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Links to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3F19-FBB2-0EE8-845E-0E69BA55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Lots of class information can be found on the school website</a:t>
            </a:r>
          </a:p>
          <a:p>
            <a:r>
              <a:rPr lang="en-GB"/>
              <a:t>We regularly update our class page with photos and videos of our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13207-5A4C-34BB-1FC3-0BB4C3CEC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6" b="32134"/>
          <a:stretch/>
        </p:blipFill>
        <p:spPr>
          <a:xfrm>
            <a:off x="1119883" y="3244039"/>
            <a:ext cx="9102903" cy="32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8E31-51BB-BEBF-0488-C1516B51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 Page: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66E2E2-4B25-B2DC-6A60-CF2493FE8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223" y="1406815"/>
            <a:ext cx="7493514" cy="4777600"/>
          </a:xfrm>
        </p:spPr>
      </p:pic>
    </p:spTree>
    <p:extLst>
      <p:ext uri="{BB962C8B-B14F-4D97-AF65-F5344CB8AC3E}">
        <p14:creationId xmlns:p14="http://schemas.microsoft.com/office/powerpoint/2010/main" val="309442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0653-4594-16C4-6692-B3A1D9B9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98" y="-32247"/>
            <a:ext cx="10515600" cy="1325563"/>
          </a:xfrm>
        </p:spPr>
        <p:txBody>
          <a:bodyPr/>
          <a:lstStyle/>
          <a:p>
            <a:r>
              <a:rPr lang="en-GB"/>
              <a:t>Year 3  Curriculum 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731E58-5824-DBE2-339E-EE11FD39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58" y="953998"/>
            <a:ext cx="9920382" cy="57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4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0653-4594-16C4-6692-B3A1D9B9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Year 3 Curriculum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4AE41-25E6-6100-5D26-0BF8E4AF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52" y="1690688"/>
            <a:ext cx="9627095" cy="23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All urgent messages should be communicated to the </a:t>
            </a:r>
            <a:r>
              <a:rPr lang="en-GB" u="sng"/>
              <a:t>School Office </a:t>
            </a:r>
            <a:r>
              <a:rPr lang="en-GB"/>
              <a:t>via telephone or in person on the day.</a:t>
            </a:r>
          </a:p>
          <a:p>
            <a:r>
              <a:rPr lang="en-GB"/>
              <a:t>Feel free to pass a note or a letter to the office in the morning if needed.</a:t>
            </a:r>
          </a:p>
          <a:p>
            <a:r>
              <a:rPr lang="en-GB"/>
              <a:t>All non-urgent messages that you wish to communicate via email should be directed to the School Office on </a:t>
            </a:r>
            <a:r>
              <a:rPr lang="en-GB">
                <a:hlinkClick r:id="rId3"/>
              </a:rPr>
              <a:t>admin@fourswannes.herts.sch.uk</a:t>
            </a:r>
            <a:r>
              <a:rPr lang="en-GB"/>
              <a:t> – in the subject heading you can state who you wish the email to be forwarded to.</a:t>
            </a:r>
          </a:p>
          <a:p>
            <a:r>
              <a:rPr lang="en-GB"/>
              <a:t>To make an appointment with the class teacher, please speak to the school office or telephone the school office on </a:t>
            </a:r>
            <a:r>
              <a:rPr lang="en-GB" b="1" i="0">
                <a:effectLst/>
                <a:latin typeface="Open Sans" panose="020F0502020204030204" pitchFamily="34" charset="0"/>
              </a:rPr>
              <a:t>01992 763939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86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02" y="1071789"/>
            <a:ext cx="10682012" cy="552020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>
                <a:latin typeface="Calibri"/>
                <a:ea typeface="Calibri"/>
                <a:cs typeface="Calibri"/>
              </a:rPr>
              <a:t>This Year we will continue to send home Home-Learning. </a:t>
            </a:r>
          </a:p>
          <a:p>
            <a:pPr marL="0" indent="0">
              <a:buNone/>
            </a:pPr>
            <a:endParaRPr lang="en-GB" sz="6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200" b="1">
                <a:latin typeface="Calibri" panose="020F0502020204030204" pitchFamily="34" charset="0"/>
                <a:cs typeface="Calibri" panose="020F0502020204030204" pitchFamily="34" charset="0"/>
              </a:rPr>
              <a:t>Sent home on a Thursday to be returned the following Tuesday</a:t>
            </a:r>
          </a:p>
          <a:p>
            <a:pPr marL="0" indent="0">
              <a:buNone/>
            </a:pPr>
            <a:endParaRPr lang="en-GB" sz="7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200">
                <a:latin typeface="Calibri" panose="020F0502020204030204" pitchFamily="34" charset="0"/>
                <a:cs typeface="Calibri" panose="020F0502020204030204" pitchFamily="34" charset="0"/>
              </a:rPr>
              <a:t>Comprehension or Grammar activity</a:t>
            </a:r>
          </a:p>
          <a:p>
            <a:r>
              <a:rPr lang="en-GB" sz="7200">
                <a:latin typeface="Calibri" panose="020F0502020204030204" pitchFamily="34" charset="0"/>
                <a:cs typeface="Calibri" panose="020F0502020204030204" pitchFamily="34" charset="0"/>
              </a:rPr>
              <a:t>Maths fluency activity</a:t>
            </a:r>
          </a:p>
          <a:p>
            <a:pPr marL="0" indent="0">
              <a:buNone/>
            </a:pPr>
            <a:endParaRPr lang="en-GB" sz="7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7200" b="1" u="sng">
                <a:latin typeface="Calibri" panose="020F0502020204030204" pitchFamily="34" charset="0"/>
                <a:cs typeface="Calibri" panose="020F0502020204030204" pitchFamily="34" charset="0"/>
              </a:rPr>
              <a:t>Additionally, we expect your child to : </a:t>
            </a:r>
          </a:p>
          <a:p>
            <a:r>
              <a:rPr lang="en-GB" sz="7200">
                <a:latin typeface="Calibri" panose="020F0502020204030204" pitchFamily="34" charset="0"/>
                <a:cs typeface="Calibri" panose="020F0502020204030204" pitchFamily="34" charset="0"/>
              </a:rPr>
              <a:t>Practise times tables </a:t>
            </a:r>
          </a:p>
          <a:p>
            <a:r>
              <a:rPr lang="en-GB" sz="7200">
                <a:latin typeface="Calibri" panose="020F0502020204030204" pitchFamily="34" charset="0"/>
                <a:cs typeface="Calibri" panose="020F0502020204030204" pitchFamily="34" charset="0"/>
              </a:rPr>
              <a:t>Learn spellings (handed out on a </a:t>
            </a:r>
            <a:r>
              <a:rPr lang="en-GB" sz="7200" b="1" u="sng">
                <a:latin typeface="Calibri" panose="020F0502020204030204" pitchFamily="34" charset="0"/>
                <a:cs typeface="Calibri" panose="020F0502020204030204" pitchFamily="34" charset="0"/>
              </a:rPr>
              <a:t>Thursday </a:t>
            </a:r>
            <a:r>
              <a:rPr lang="en-GB" sz="7200">
                <a:latin typeface="Calibri" panose="020F0502020204030204" pitchFamily="34" charset="0"/>
                <a:cs typeface="Calibri" panose="020F0502020204030204" pitchFamily="34" charset="0"/>
              </a:rPr>
              <a:t>for a test the following </a:t>
            </a:r>
            <a:r>
              <a:rPr lang="en-GB" sz="7200" b="1" u="sng">
                <a:latin typeface="Calibri" panose="020F0502020204030204" pitchFamily="34" charset="0"/>
                <a:cs typeface="Calibri" panose="020F0502020204030204" pitchFamily="34" charset="0"/>
              </a:rPr>
              <a:t>Thursday</a:t>
            </a:r>
          </a:p>
          <a:p>
            <a:r>
              <a:rPr lang="en-GB" sz="7200">
                <a:latin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en-GB" sz="7200" b="1" u="sng"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GB" sz="7200">
                <a:latin typeface="Calibri" panose="020F0502020204030204" pitchFamily="34" charset="0"/>
                <a:cs typeface="Calibri" panose="020F0502020204030204" pitchFamily="34" charset="0"/>
              </a:rPr>
              <a:t>3 x weekly with an adult</a:t>
            </a:r>
          </a:p>
          <a:p>
            <a:pPr marL="0" indent="0">
              <a:buNone/>
            </a:pPr>
            <a:endParaRPr lang="en-GB" sz="7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help in supporting your child with their home-learning is greatly appreciated.</a:t>
            </a:r>
          </a:p>
          <a:p>
            <a:r>
              <a:rPr lang="en-GB" sz="7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important that the children try their best with the activity set. Please let us know if your child is finding it difficult.</a:t>
            </a:r>
          </a:p>
          <a:p>
            <a:r>
              <a:rPr lang="en-GB" sz="7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on home-learning is verbal.</a:t>
            </a:r>
            <a:endParaRPr lang="en-GB" sz="7200"/>
          </a:p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9823" y="0"/>
            <a:ext cx="10515600" cy="1071789"/>
          </a:xfrm>
        </p:spPr>
        <p:txBody>
          <a:bodyPr/>
          <a:lstStyle/>
          <a:p>
            <a:pPr algn="ctr"/>
            <a:r>
              <a:rPr lang="en-GB" u="sng">
                <a:latin typeface="AR CENA" panose="02000000000000000000"/>
              </a:rPr>
              <a:t>Home-Learning</a:t>
            </a:r>
          </a:p>
        </p:txBody>
      </p:sp>
    </p:spTree>
    <p:extLst>
      <p:ext uri="{BB962C8B-B14F-4D97-AF65-F5344CB8AC3E}">
        <p14:creationId xmlns:p14="http://schemas.microsoft.com/office/powerpoint/2010/main" val="91688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/>
              <a:t>Reading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3040"/>
            <a:ext cx="10863025" cy="48589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Children will develop their reading skills through a variety of opportunities including independent reading, guided reading and shared reading.</a:t>
            </a:r>
          </a:p>
          <a:p>
            <a:r>
              <a:rPr lang="en-GB"/>
              <a:t>How you can help at home:</a:t>
            </a:r>
          </a:p>
          <a:p>
            <a:pPr lvl="1"/>
            <a:r>
              <a:rPr lang="en-GB"/>
              <a:t>Children should be reading at home 3 times a week</a:t>
            </a:r>
          </a:p>
          <a:p>
            <a:pPr lvl="1"/>
            <a:r>
              <a:rPr lang="en-GB"/>
              <a:t>Talk about the book and ask questions.</a:t>
            </a:r>
            <a:endParaRPr lang="en-GB">
              <a:cs typeface="Calibri"/>
            </a:endParaRPr>
          </a:p>
          <a:p>
            <a:pPr marL="457200" lvl="1" indent="0">
              <a:buNone/>
            </a:pPr>
            <a:endParaRPr lang="en-GB"/>
          </a:p>
          <a:p>
            <a:r>
              <a:rPr lang="en-GB"/>
              <a:t>As soon as a book is finished, please return it so it can be exchanged for a new one. These will be changed on a Monday.</a:t>
            </a:r>
            <a:endParaRPr lang="en-GB">
              <a:ea typeface="Calibri"/>
              <a:cs typeface="Calibri"/>
            </a:endParaRPr>
          </a:p>
          <a:p>
            <a:endParaRPr lang="en-GB"/>
          </a:p>
          <a:p>
            <a:pPr marL="457200" lvl="1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02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57" y="260068"/>
            <a:ext cx="11587942" cy="1065494"/>
          </a:xfrm>
        </p:spPr>
        <p:txBody>
          <a:bodyPr>
            <a:normAutofit/>
          </a:bodyPr>
          <a:lstStyle/>
          <a:p>
            <a:r>
              <a:rPr lang="en-GB" sz="3200" u="sng">
                <a:latin typeface="AR CENA" panose="02000000000000000000"/>
              </a:rPr>
              <a:t>Interventions that could be used to support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2" y="1305650"/>
            <a:ext cx="10515600" cy="519161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/>
              <a:t>Through our ongoing formative assessments, decisions over the weeks ahead will be made as to best help your child to make progress in their learning.</a:t>
            </a:r>
          </a:p>
          <a:p>
            <a:pPr marL="0" indent="0">
              <a:buNone/>
            </a:pPr>
            <a:endParaRPr lang="en-GB" u="sng"/>
          </a:p>
          <a:p>
            <a:pPr marL="0" indent="0">
              <a:buNone/>
            </a:pPr>
            <a:r>
              <a:rPr lang="en-GB" u="sng"/>
              <a:t>Interventions may include </a:t>
            </a:r>
            <a:r>
              <a:rPr lang="en-GB"/>
              <a:t>:</a:t>
            </a:r>
          </a:p>
          <a:p>
            <a:r>
              <a:rPr lang="en-GB"/>
              <a:t>Targeted / booster phonic groups</a:t>
            </a:r>
          </a:p>
          <a:p>
            <a:r>
              <a:rPr lang="en-GB"/>
              <a:t>Early morning Writing/ Reading and Maths groups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Social group activities led by familiar and trusted adults</a:t>
            </a:r>
          </a:p>
          <a:p>
            <a:r>
              <a:rPr lang="en-GB"/>
              <a:t>Additional fine-motor skills/ handwriting support</a:t>
            </a:r>
          </a:p>
          <a:p>
            <a:r>
              <a:rPr lang="en-GB"/>
              <a:t>Pre-teaching and guided teaching opportunities</a:t>
            </a:r>
          </a:p>
          <a:p>
            <a:r>
              <a:rPr lang="en-GB"/>
              <a:t>Drawing and Talking</a:t>
            </a:r>
          </a:p>
          <a:p>
            <a:r>
              <a:rPr lang="en-GB"/>
              <a:t>Protective Behaviours</a:t>
            </a:r>
          </a:p>
          <a:p>
            <a:r>
              <a:rPr lang="en-GB"/>
              <a:t>Lego Therapy</a:t>
            </a:r>
          </a:p>
          <a:p>
            <a:r>
              <a:rPr lang="en-GB"/>
              <a:t>Speech and Language support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1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74" y="156119"/>
            <a:ext cx="10515600" cy="1325563"/>
          </a:xfrm>
        </p:spPr>
        <p:txBody>
          <a:bodyPr/>
          <a:lstStyle/>
          <a:p>
            <a:pPr algn="ctr"/>
            <a:r>
              <a:rPr lang="en-GB" u="sng">
                <a:latin typeface="AR CENA"/>
              </a:rPr>
              <a:t>Year  Key learning statements - Reading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2D8944-8D56-1F51-4667-C2051B859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178" y="1722109"/>
            <a:ext cx="7303930" cy="4351338"/>
          </a:xfrm>
        </p:spPr>
      </p:pic>
    </p:spTree>
    <p:extLst>
      <p:ext uri="{BB962C8B-B14F-4D97-AF65-F5344CB8AC3E}">
        <p14:creationId xmlns:p14="http://schemas.microsoft.com/office/powerpoint/2010/main" val="789464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50540"/>
            <a:ext cx="10515600" cy="1325563"/>
          </a:xfrm>
        </p:spPr>
        <p:txBody>
          <a:bodyPr/>
          <a:lstStyle/>
          <a:p>
            <a:pPr algn="ctr"/>
            <a:r>
              <a:rPr lang="en-GB" u="sng">
                <a:latin typeface="AR CENA" panose="02000000000000000000"/>
              </a:rPr>
              <a:t>Year  Key learning statements - Writing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4665" y="1587863"/>
            <a:ext cx="10752667" cy="501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FBB36-2D7F-D499-E9B2-A1F863288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06" y="1652902"/>
            <a:ext cx="5330682" cy="1995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45D1B-45F2-450C-8260-81453AF06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720" y="1652902"/>
            <a:ext cx="6305874" cy="4951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576070-3DF1-5E55-C3AF-AA536AFEB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68" y="4538711"/>
            <a:ext cx="5202720" cy="16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4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Meet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07"/>
            <a:ext cx="10515600" cy="4351338"/>
          </a:xfrm>
        </p:spPr>
        <p:txBody>
          <a:bodyPr>
            <a:normAutofit/>
          </a:bodyPr>
          <a:lstStyle/>
          <a:p>
            <a:r>
              <a:rPr lang="en-GB"/>
              <a:t>Class Teacher:  Mrs A Attridge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Teaching Assistant: Miss S Spears</a:t>
            </a:r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496" y="4001294"/>
            <a:ext cx="343234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5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>
                <a:latin typeface="AR CENA"/>
              </a:rPr>
              <a:t>Year  Key learning statements - Maths</a:t>
            </a:r>
          </a:p>
        </p:txBody>
      </p:sp>
      <p:pic>
        <p:nvPicPr>
          <p:cNvPr id="3" name="Picture 2" descr="A screenshot of a paper&#10;&#10;Description automatically generated">
            <a:extLst>
              <a:ext uri="{FF2B5EF4-FFF2-40B4-BE49-F238E27FC236}">
                <a16:creationId xmlns:a16="http://schemas.microsoft.com/office/drawing/2014/main" id="{C01F81A2-7990-F177-E4B6-17DA36D5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98" y="1576388"/>
            <a:ext cx="77628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39E0-00BF-41AD-B1E7-FD3898C7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6CA6-FD6D-4C8D-AA17-A873F81C8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fontAlgn="base">
              <a:buNone/>
            </a:pPr>
            <a:endParaRPr lang="en-US" b="0" i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Half Term: Monday 28</a:t>
            </a:r>
            <a:r>
              <a:rPr lang="en-GB" b="0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October – Friday 1</a:t>
            </a:r>
            <a:r>
              <a:rPr lang="en-GB" b="0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November 2024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GB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Parent Consultations: </a:t>
            </a:r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26th &amp; 27th November 2024</a:t>
            </a:r>
            <a:endParaRPr lang="en-GB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Occasional Day: Friday 6</a:t>
            </a:r>
            <a:r>
              <a:rPr lang="en-US" b="0" i="0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December 2024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Last Day of term: Friday 20</a:t>
            </a:r>
            <a:r>
              <a:rPr lang="en-US" b="0" i="0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December 2024</a:t>
            </a:r>
            <a:endParaRPr lang="en-GB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9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/>
          <a:lstStyle/>
          <a:p>
            <a:pPr algn="ctr"/>
            <a:r>
              <a:rPr lang="en-GB" b="1" u="sng"/>
              <a:t>Thank you </a:t>
            </a:r>
            <a:r>
              <a:rPr lang="en-GB"/>
              <a:t>for joining our Year  Workshop</a:t>
            </a:r>
            <a:br>
              <a:rPr lang="en-GB"/>
            </a:br>
            <a:br>
              <a:rPr lang="en-GB"/>
            </a:br>
            <a:r>
              <a:rPr lang="en-GB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0264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Being ready for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1443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The gate is open from 8:35am</a:t>
            </a:r>
          </a:p>
          <a:p>
            <a:r>
              <a:rPr lang="en-GB"/>
              <a:t>The whistle is blown at 8:45am</a:t>
            </a:r>
          </a:p>
          <a:p>
            <a:r>
              <a:rPr lang="en-GB"/>
              <a:t>The register is taken straight away – really important that children arrive on time.</a:t>
            </a:r>
          </a:p>
          <a:p>
            <a:r>
              <a:rPr lang="en-GB"/>
              <a:t>Dressed appropriately for the weather (named coats in winter)</a:t>
            </a:r>
          </a:p>
          <a:p>
            <a:r>
              <a:rPr lang="en-GB"/>
              <a:t>Water bottle brought to school each day</a:t>
            </a:r>
          </a:p>
          <a:p>
            <a:r>
              <a:rPr lang="en-GB"/>
              <a:t>A healthy snack can also be brought in for break time (no crisps or chocolate)</a:t>
            </a:r>
          </a:p>
          <a:p>
            <a:r>
              <a:rPr lang="en-GB"/>
              <a:t>Reading book and reading record brought to school each day – please make their reading book in their school bag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5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9BA9-340F-A898-713E-5040A9A1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Attend today, Achieve tomorrow!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0809-1F21-A5A5-EF97-769EFB90F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2"/>
            <a:ext cx="10515600" cy="46152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>
                <a:solidFill>
                  <a:srgbClr val="111111"/>
                </a:solidFill>
                <a:latin typeface="-apple-system"/>
              </a:rPr>
              <a:t>Repeatedly missing school can have a significant long term impact on a child's learning</a:t>
            </a:r>
            <a:endParaRPr lang="en-GB" b="0" i="0">
              <a:solidFill>
                <a:srgbClr val="111111"/>
              </a:solidFill>
              <a:effectLst/>
              <a:latin typeface="-apple-system"/>
            </a:endParaRPr>
          </a:p>
          <a:p>
            <a:endParaRPr lang="en-GB"/>
          </a:p>
          <a:p>
            <a:pPr algn="l" fontAlgn="base"/>
            <a:r>
              <a:rPr lang="en-GB" b="0" i="0">
                <a:solidFill>
                  <a:srgbClr val="333333"/>
                </a:solidFill>
                <a:effectLst/>
                <a:latin typeface="Nunito"/>
              </a:rPr>
              <a:t>Pupils who miss between 10 and 20% of school (that’s 19 to 38 days per year) stand only a 35% chance of achieving five or more good GCSEs, compared to 73% of those who miss fewer than 5% of school days.</a:t>
            </a:r>
          </a:p>
          <a:p>
            <a:pPr marL="0" indent="0" algn="l" fontAlgn="base">
              <a:buNone/>
            </a:pPr>
            <a:endParaRPr lang="en-GB" b="0" i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 fontAlgn="base"/>
            <a:r>
              <a:rPr lang="en-GB">
                <a:solidFill>
                  <a:srgbClr val="333333"/>
                </a:solidFill>
                <a:latin typeface="Nunito"/>
              </a:rPr>
              <a:t>Friendships can</a:t>
            </a:r>
            <a:r>
              <a:rPr lang="en-GB" b="0" i="0">
                <a:solidFill>
                  <a:srgbClr val="333333"/>
                </a:solidFill>
                <a:effectLst/>
                <a:latin typeface="Nunito"/>
              </a:rPr>
              <a:t> be affected by persistent absence, too: it can be hard for a child who misses lots of school to form relationships with their classmates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0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E68D-7BA7-A0DD-B6FD-B8DD30E3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A501F-9F54-637A-725E-7CF57905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6" y="650240"/>
            <a:ext cx="121920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C46D-D6F5-43BD-7571-828D133B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Girls' Uniform</a:t>
            </a:r>
          </a:p>
        </p:txBody>
      </p:sp>
      <p:pic>
        <p:nvPicPr>
          <p:cNvPr id="5" name="Content Placeholder 4" descr="A table with black text&#10;&#10;Description automatically generated">
            <a:extLst>
              <a:ext uri="{FF2B5EF4-FFF2-40B4-BE49-F238E27FC236}">
                <a16:creationId xmlns:a16="http://schemas.microsoft.com/office/drawing/2014/main" id="{AC109FE9-47E3-2E15-2148-B2F065A1B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35" y="1559428"/>
            <a:ext cx="10256931" cy="4933447"/>
          </a:xfrm>
        </p:spPr>
      </p:pic>
    </p:spTree>
    <p:extLst>
      <p:ext uri="{BB962C8B-B14F-4D97-AF65-F5344CB8AC3E}">
        <p14:creationId xmlns:p14="http://schemas.microsoft.com/office/powerpoint/2010/main" val="47258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E5C9-DD93-A624-771F-7F40BEE3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Boys' Uniform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7A3DE50A-EB45-3483-5396-4B92F300C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22874"/>
            <a:ext cx="10699679" cy="4685910"/>
          </a:xfrm>
        </p:spPr>
      </p:pic>
    </p:spTree>
    <p:extLst>
      <p:ext uri="{BB962C8B-B14F-4D97-AF65-F5344CB8AC3E}">
        <p14:creationId xmlns:p14="http://schemas.microsoft.com/office/powerpoint/2010/main" val="42236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 Kit Reminders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063" y="1690688"/>
            <a:ext cx="5516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>
                <a:solidFill>
                  <a:srgbClr val="141414"/>
                </a:solidFill>
                <a:latin typeface="Roboto" panose="02000000000000000000" pitchFamily="2" charset="0"/>
              </a:rPr>
              <a:t>PE Kit</a:t>
            </a:r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>
                <a:solidFill>
                  <a:srgbClr val="141414"/>
                </a:solidFill>
                <a:latin typeface="Roboto" panose="02000000000000000000" pitchFamily="2" charset="0"/>
              </a:rPr>
              <a:t>Plain white, round neck, t-shirt (school logo optional)</a:t>
            </a:r>
          </a:p>
          <a:p>
            <a:r>
              <a:rPr lang="en-GB">
                <a:solidFill>
                  <a:srgbClr val="141414"/>
                </a:solidFill>
                <a:latin typeface="Roboto" panose="02000000000000000000" pitchFamily="2" charset="0"/>
              </a:rPr>
              <a:t>Plain black shorts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>
                <a:solidFill>
                  <a:srgbClr val="141414"/>
                </a:solidFill>
                <a:latin typeface="Roboto" panose="02000000000000000000" pitchFamily="2" charset="0"/>
              </a:rPr>
              <a:t>Plain black/grey/dark blue joggers</a:t>
            </a:r>
          </a:p>
          <a:p>
            <a:r>
              <a:rPr lang="en-GB">
                <a:solidFill>
                  <a:srgbClr val="141414"/>
                </a:solidFill>
                <a:latin typeface="Roboto" panose="02000000000000000000" pitchFamily="2" charset="0"/>
              </a:rPr>
              <a:t>School jumper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>
                <a:solidFill>
                  <a:srgbClr val="141414"/>
                </a:solidFill>
                <a:latin typeface="Roboto" panose="02000000000000000000" pitchFamily="2" charset="0"/>
              </a:rPr>
              <a:t>Trainers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5685" y="1690688"/>
            <a:ext cx="5130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>
                <a:solidFill>
                  <a:srgbClr val="141414"/>
                </a:solidFill>
                <a:latin typeface="Roboto" panose="02000000000000000000" pitchFamily="2" charset="0"/>
              </a:rPr>
              <a:t>PE Kit Expectations</a:t>
            </a:r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>
                <a:solidFill>
                  <a:srgbClr val="141414"/>
                </a:solidFill>
                <a:latin typeface="Roboto" panose="02000000000000000000" pitchFamily="2" charset="0"/>
              </a:rPr>
              <a:t>It is better for PE Kits to be left in school every day.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>
                <a:solidFill>
                  <a:srgbClr val="141414"/>
                </a:solidFill>
                <a:latin typeface="Roboto" panose="02000000000000000000" pitchFamily="2" charset="0"/>
              </a:rPr>
              <a:t>It is our preference that PE kits are taken home and washed weekly.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>
                <a:solidFill>
                  <a:srgbClr val="141414"/>
                </a:solidFill>
                <a:latin typeface="Roboto" panose="02000000000000000000" pitchFamily="2" charset="0"/>
              </a:rPr>
              <a:t>Children will be able to do PE kit in their school uniform as long as their footwear is deemed safe for the activity being carried out. 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>
                <a:solidFill>
                  <a:srgbClr val="141414"/>
                </a:solidFill>
                <a:latin typeface="Roboto" panose="02000000000000000000" pitchFamily="2" charset="0"/>
              </a:rPr>
              <a:t>If a PE kit isn’t in school then a quick conversation between the class teacher and parent will take place.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>
                <a:solidFill>
                  <a:srgbClr val="141414"/>
                </a:solidFill>
                <a:latin typeface="Roboto" panose="02000000000000000000" pitchFamily="2" charset="0"/>
              </a:rPr>
              <a:t>If a PE Kit is missing on a regular basis e.g. 3 weeks in a row then suitable consequences will be applied.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63BA004E-3F05-E825-28D1-612233D89E31}"/>
              </a:ext>
            </a:extLst>
          </p:cNvPr>
          <p:cNvSpPr/>
          <p:nvPr/>
        </p:nvSpPr>
        <p:spPr>
          <a:xfrm>
            <a:off x="452063" y="4366517"/>
            <a:ext cx="4818580" cy="1880171"/>
          </a:xfrm>
          <a:prstGeom prst="beve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Year 3  have PE on</a:t>
            </a:r>
          </a:p>
          <a:p>
            <a:pPr algn="ctr"/>
            <a:r>
              <a:rPr lang="en-GB" sz="2800"/>
              <a:t>Tuesday and Thursday </a:t>
            </a:r>
          </a:p>
        </p:txBody>
      </p:sp>
    </p:spTree>
    <p:extLst>
      <p:ext uri="{BB962C8B-B14F-4D97-AF65-F5344CB8AC3E}">
        <p14:creationId xmlns:p14="http://schemas.microsoft.com/office/powerpoint/2010/main" val="154232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 Timetable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A15A5-FF69-BE37-50D9-608D66D7B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957" y="1573372"/>
            <a:ext cx="8875221" cy="47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6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2709062AF1F48BE6AA34E618609FA" ma:contentTypeVersion="18" ma:contentTypeDescription="Create a new document." ma:contentTypeScope="" ma:versionID="4d8806e3bfc3f28073b6e70f69341db6">
  <xsd:schema xmlns:xsd="http://www.w3.org/2001/XMLSchema" xmlns:xs="http://www.w3.org/2001/XMLSchema" xmlns:p="http://schemas.microsoft.com/office/2006/metadata/properties" xmlns:ns2="1cb47aad-5c8d-40bf-b9c1-93cca5e1f605" xmlns:ns3="28e145ab-f759-4b0c-85f3-55011be2f771" targetNamespace="http://schemas.microsoft.com/office/2006/metadata/properties" ma:root="true" ma:fieldsID="fce9964ff978c763eb5e9d7eb9b83e77" ns2:_="" ns3:_="">
    <xsd:import namespace="1cb47aad-5c8d-40bf-b9c1-93cca5e1f605"/>
    <xsd:import namespace="28e145ab-f759-4b0c-85f3-55011be2f7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47aad-5c8d-40bf-b9c1-93cca5e1f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e382e0-7c1e-428d-8ddd-e3a3a4784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145ab-f759-4b0c-85f3-55011be2f77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796a52-ddb6-4b7f-94df-02fa63f0829f}" ma:internalName="TaxCatchAll" ma:showField="CatchAllData" ma:web="28e145ab-f759-4b0c-85f3-55011be2f7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b47aad-5c8d-40bf-b9c1-93cca5e1f605">
      <Terms xmlns="http://schemas.microsoft.com/office/infopath/2007/PartnerControls"/>
    </lcf76f155ced4ddcb4097134ff3c332f>
    <TaxCatchAll xmlns="28e145ab-f759-4b0c-85f3-55011be2f771" xsi:nil="true"/>
  </documentManagement>
</p:properties>
</file>

<file path=customXml/itemProps1.xml><?xml version="1.0" encoding="utf-8"?>
<ds:datastoreItem xmlns:ds="http://schemas.openxmlformats.org/officeDocument/2006/customXml" ds:itemID="{C3657612-BC76-499D-B9D8-FF6D411FDF65}">
  <ds:schemaRefs>
    <ds:schemaRef ds:uri="1cb47aad-5c8d-40bf-b9c1-93cca5e1f605"/>
    <ds:schemaRef ds:uri="28e145ab-f759-4b0c-85f3-55011be2f7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0E8537-99B9-4B82-8B24-D85F27F8E5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8B96A2-BAB7-40A6-9D6B-722968BF4E9A}">
  <ds:schemaRefs>
    <ds:schemaRef ds:uri="1cb47aad-5c8d-40bf-b9c1-93cca5e1f605"/>
    <ds:schemaRef ds:uri="28e145ab-f759-4b0c-85f3-55011be2f7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Welcome to Year 3 </vt:lpstr>
      <vt:lpstr>Meet the Team</vt:lpstr>
      <vt:lpstr>Being ready for school</vt:lpstr>
      <vt:lpstr>Attend today, Achieve tomorrow!</vt:lpstr>
      <vt:lpstr>PowerPoint Presentation</vt:lpstr>
      <vt:lpstr>Girls' Uniform</vt:lpstr>
      <vt:lpstr>Boys' Uniform</vt:lpstr>
      <vt:lpstr>PE Kit Reminders</vt:lpstr>
      <vt:lpstr>Class Timetable</vt:lpstr>
      <vt:lpstr>Links to website</vt:lpstr>
      <vt:lpstr>Class Page:</vt:lpstr>
      <vt:lpstr>Year 3  Curriculum Map</vt:lpstr>
      <vt:lpstr>Year 3 Curriculum Map</vt:lpstr>
      <vt:lpstr>Communication Reminders</vt:lpstr>
      <vt:lpstr>Home-Learning</vt:lpstr>
      <vt:lpstr>Reading at Home</vt:lpstr>
      <vt:lpstr>Interventions that could be used to support your child</vt:lpstr>
      <vt:lpstr>Year  Key learning statements - Reading</vt:lpstr>
      <vt:lpstr>Year  Key learning statements - Writing</vt:lpstr>
      <vt:lpstr>Year  Key learning statements - Maths</vt:lpstr>
      <vt:lpstr>Key Dates </vt:lpstr>
      <vt:lpstr>Thank you for joining our Year  Workshop  Any Questions?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DelacroixR</dc:creator>
  <cp:revision>1</cp:revision>
  <cp:lastPrinted>2022-09-20T11:53:31Z</cp:lastPrinted>
  <dcterms:created xsi:type="dcterms:W3CDTF">2020-09-06T13:17:39Z</dcterms:created>
  <dcterms:modified xsi:type="dcterms:W3CDTF">2024-09-17T08:08:47Z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0x0101000362709062AF1F48BE6AA34E618609FA</vt:lpwstr>
  </property>
</Properties>
</file>