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8" r:id="rId5"/>
    <p:sldId id="305" r:id="rId6"/>
    <p:sldId id="295" r:id="rId7"/>
    <p:sldId id="312" r:id="rId8"/>
    <p:sldId id="313" r:id="rId9"/>
    <p:sldId id="315" r:id="rId10"/>
    <p:sldId id="316" r:id="rId11"/>
    <p:sldId id="293" r:id="rId12"/>
    <p:sldId id="292" r:id="rId13"/>
    <p:sldId id="317" r:id="rId14"/>
    <p:sldId id="318" r:id="rId15"/>
    <p:sldId id="311" r:id="rId16"/>
    <p:sldId id="323" r:id="rId17"/>
    <p:sldId id="291" r:id="rId18"/>
    <p:sldId id="265" r:id="rId19"/>
    <p:sldId id="282" r:id="rId20"/>
    <p:sldId id="267" r:id="rId21"/>
    <p:sldId id="269" r:id="rId22"/>
    <p:sldId id="272" r:id="rId23"/>
    <p:sldId id="320" r:id="rId24"/>
    <p:sldId id="321" r:id="rId25"/>
    <p:sldId id="273" r:id="rId26"/>
    <p:sldId id="274" r:id="rId27"/>
    <p:sldId id="322" r:id="rId28"/>
    <p:sldId id="319" r:id="rId29"/>
    <p:sldId id="309" r:id="rId30"/>
    <p:sldId id="271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Victor" userId="3b1701d0-d103-44fd-80c6-9a1be425521f" providerId="ADAL" clId="{BB47C784-072B-45EC-A6F0-BDB353308FDD}"/>
    <pc:docChg chg="modSld">
      <pc:chgData name="Amanda Victor" userId="3b1701d0-d103-44fd-80c6-9a1be425521f" providerId="ADAL" clId="{BB47C784-072B-45EC-A6F0-BDB353308FDD}" dt="2025-09-01T12:34:16.450" v="8" actId="13926"/>
      <pc:docMkLst>
        <pc:docMk/>
      </pc:docMkLst>
      <pc:sldChg chg="modSp mod">
        <pc:chgData name="Amanda Victor" userId="3b1701d0-d103-44fd-80c6-9a1be425521f" providerId="ADAL" clId="{BB47C784-072B-45EC-A6F0-BDB353308FDD}" dt="2025-09-01T12:34:16.450" v="8" actId="13926"/>
        <pc:sldMkLst>
          <pc:docMk/>
          <pc:sldMk cId="1306897705" sldId="309"/>
        </pc:sldMkLst>
        <pc:spChg chg="mod">
          <ac:chgData name="Amanda Victor" userId="3b1701d0-d103-44fd-80c6-9a1be425521f" providerId="ADAL" clId="{BB47C784-072B-45EC-A6F0-BDB353308FDD}" dt="2025-09-01T12:34:16.450" v="8" actId="13926"/>
          <ac:spMkLst>
            <pc:docMk/>
            <pc:sldMk cId="1306897705" sldId="309"/>
            <ac:spMk id="3" creationId="{093B6CA6-FD6D-4C8D-AA17-A873F81C82B9}"/>
          </ac:spMkLst>
        </pc:spChg>
      </pc:sldChg>
    </pc:docChg>
  </pc:docChgLst>
  <pc:docChgLst>
    <pc:chgData name="Amanda Victor" userId="3b1701d0-d103-44fd-80c6-9a1be425521f" providerId="ADAL" clId="{BCED377A-3696-469B-8B9D-904BCCA3F0BC}"/>
    <pc:docChg chg="custSel modSld">
      <pc:chgData name="Amanda Victor" userId="3b1701d0-d103-44fd-80c6-9a1be425521f" providerId="ADAL" clId="{BCED377A-3696-469B-8B9D-904BCCA3F0BC}" dt="2025-09-15T05:13:40.222" v="3" actId="22"/>
      <pc:docMkLst>
        <pc:docMk/>
      </pc:docMkLst>
      <pc:sldChg chg="addSp delSp mod">
        <pc:chgData name="Amanda Victor" userId="3b1701d0-d103-44fd-80c6-9a1be425521f" providerId="ADAL" clId="{BCED377A-3696-469B-8B9D-904BCCA3F0BC}" dt="2025-09-15T05:13:40.222" v="3" actId="22"/>
        <pc:sldMkLst>
          <pc:docMk/>
          <pc:sldMk cId="865445601" sldId="323"/>
        </pc:sldMkLst>
        <pc:picChg chg="del">
          <ac:chgData name="Amanda Victor" userId="3b1701d0-d103-44fd-80c6-9a1be425521f" providerId="ADAL" clId="{BCED377A-3696-469B-8B9D-904BCCA3F0BC}" dt="2025-09-15T05:13:14.451" v="0" actId="478"/>
          <ac:picMkLst>
            <pc:docMk/>
            <pc:sldMk cId="865445601" sldId="323"/>
            <ac:picMk id="5" creationId="{50293E5A-24F0-8068-8C19-74A355E71F11}"/>
          </ac:picMkLst>
        </pc:picChg>
        <pc:picChg chg="add del">
          <ac:chgData name="Amanda Victor" userId="3b1701d0-d103-44fd-80c6-9a1be425521f" providerId="ADAL" clId="{BCED377A-3696-469B-8B9D-904BCCA3F0BC}" dt="2025-09-15T05:13:39.725" v="2" actId="478"/>
          <ac:picMkLst>
            <pc:docMk/>
            <pc:sldMk cId="865445601" sldId="323"/>
            <ac:picMk id="6" creationId="{B5F1B16C-C9A8-E0B5-BE0D-0ACC54199894}"/>
          </ac:picMkLst>
        </pc:picChg>
        <pc:picChg chg="add">
          <ac:chgData name="Amanda Victor" userId="3b1701d0-d103-44fd-80c6-9a1be425521f" providerId="ADAL" clId="{BCED377A-3696-469B-8B9D-904BCCA3F0BC}" dt="2025-09-15T05:13:40.222" v="3" actId="22"/>
          <ac:picMkLst>
            <pc:docMk/>
            <pc:sldMk cId="865445601" sldId="323"/>
            <ac:picMk id="8" creationId="{5194C665-A554-F6D2-3C47-8A2996E2C4C2}"/>
          </ac:picMkLst>
        </pc:picChg>
      </pc:sldChg>
    </pc:docChg>
  </pc:docChgLst>
  <pc:docChgLst>
    <pc:chgData name="Amanda Victor" userId="3b1701d0-d103-44fd-80c6-9a1be425521f" providerId="ADAL" clId="{38392366-B40D-4C78-B324-96545F225286}"/>
    <pc:docChg chg="custSel addSld modSld">
      <pc:chgData name="Amanda Victor" userId="3b1701d0-d103-44fd-80c6-9a1be425521f" providerId="ADAL" clId="{38392366-B40D-4C78-B324-96545F225286}" dt="2025-09-11T14:40:12.614" v="66" actId="20577"/>
      <pc:docMkLst>
        <pc:docMk/>
      </pc:docMkLst>
      <pc:sldChg chg="modSp mod">
        <pc:chgData name="Amanda Victor" userId="3b1701d0-d103-44fd-80c6-9a1be425521f" providerId="ADAL" clId="{38392366-B40D-4C78-B324-96545F225286}" dt="2025-09-11T14:38:01.269" v="61" actId="20577"/>
        <pc:sldMkLst>
          <pc:docMk/>
          <pc:sldMk cId="916880875" sldId="265"/>
        </pc:sldMkLst>
        <pc:spChg chg="mod">
          <ac:chgData name="Amanda Victor" userId="3b1701d0-d103-44fd-80c6-9a1be425521f" providerId="ADAL" clId="{38392366-B40D-4C78-B324-96545F225286}" dt="2025-09-11T14:38:01.269" v="61" actId="20577"/>
          <ac:spMkLst>
            <pc:docMk/>
            <pc:sldMk cId="916880875" sldId="265"/>
            <ac:spMk id="3" creationId="{00000000-0000-0000-0000-000000000000}"/>
          </ac:spMkLst>
        </pc:spChg>
      </pc:sldChg>
      <pc:sldChg chg="modSp mod">
        <pc:chgData name="Amanda Victor" userId="3b1701d0-d103-44fd-80c6-9a1be425521f" providerId="ADAL" clId="{38392366-B40D-4C78-B324-96545F225286}" dt="2025-09-11T14:40:12.614" v="66" actId="20577"/>
        <pc:sldMkLst>
          <pc:docMk/>
          <pc:sldMk cId="2902646417" sldId="271"/>
        </pc:sldMkLst>
        <pc:spChg chg="mod">
          <ac:chgData name="Amanda Victor" userId="3b1701d0-d103-44fd-80c6-9a1be425521f" providerId="ADAL" clId="{38392366-B40D-4C78-B324-96545F225286}" dt="2025-09-11T14:40:12.614" v="66" actId="20577"/>
          <ac:spMkLst>
            <pc:docMk/>
            <pc:sldMk cId="2902646417" sldId="271"/>
            <ac:spMk id="2" creationId="{00000000-0000-0000-0000-000000000000}"/>
          </ac:spMkLst>
        </pc:spChg>
      </pc:sldChg>
      <pc:sldChg chg="addSp delSp modSp mod">
        <pc:chgData name="Amanda Victor" userId="3b1701d0-d103-44fd-80c6-9a1be425521f" providerId="ADAL" clId="{38392366-B40D-4C78-B324-96545F225286}" dt="2025-09-11T14:35:06.174" v="54" actId="404"/>
        <pc:sldMkLst>
          <pc:docMk/>
          <pc:sldMk cId="1901161713" sldId="292"/>
        </pc:sldMkLst>
        <pc:spChg chg="add mod">
          <ac:chgData name="Amanda Victor" userId="3b1701d0-d103-44fd-80c6-9a1be425521f" providerId="ADAL" clId="{38392366-B40D-4C78-B324-96545F225286}" dt="2025-09-11T14:34:11.977" v="42" actId="478"/>
          <ac:spMkLst>
            <pc:docMk/>
            <pc:sldMk cId="1901161713" sldId="292"/>
            <ac:spMk id="5" creationId="{8140846F-745C-5912-A660-BF720FDE5796}"/>
          </ac:spMkLst>
        </pc:spChg>
        <pc:graphicFrameChg chg="add mod modGraphic">
          <ac:chgData name="Amanda Victor" userId="3b1701d0-d103-44fd-80c6-9a1be425521f" providerId="ADAL" clId="{38392366-B40D-4C78-B324-96545F225286}" dt="2025-09-11T14:35:06.174" v="54" actId="404"/>
          <ac:graphicFrameMkLst>
            <pc:docMk/>
            <pc:sldMk cId="1901161713" sldId="292"/>
            <ac:graphicFrameMk id="6" creationId="{BE19703D-1508-AADF-425E-C63E46161B17}"/>
          </ac:graphicFrameMkLst>
        </pc:graphicFrameChg>
      </pc:sldChg>
      <pc:sldChg chg="modSp mod">
        <pc:chgData name="Amanda Victor" userId="3b1701d0-d103-44fd-80c6-9a1be425521f" providerId="ADAL" clId="{38392366-B40D-4C78-B324-96545F225286}" dt="2025-09-11T14:31:27.984" v="6" actId="20577"/>
        <pc:sldMkLst>
          <pc:docMk/>
          <pc:sldMk cId="1542323122" sldId="293"/>
        </pc:sldMkLst>
        <pc:spChg chg="mod">
          <ac:chgData name="Amanda Victor" userId="3b1701d0-d103-44fd-80c6-9a1be425521f" providerId="ADAL" clId="{38392366-B40D-4C78-B324-96545F225286}" dt="2025-09-11T14:31:08.109" v="2" actId="20577"/>
          <ac:spMkLst>
            <pc:docMk/>
            <pc:sldMk cId="1542323122" sldId="293"/>
            <ac:spMk id="3" creationId="{63BA004E-3F05-E825-28D1-612233D89E31}"/>
          </ac:spMkLst>
        </pc:spChg>
        <pc:spChg chg="mod">
          <ac:chgData name="Amanda Victor" userId="3b1701d0-d103-44fd-80c6-9a1be425521f" providerId="ADAL" clId="{38392366-B40D-4C78-B324-96545F225286}" dt="2025-09-11T14:31:27.984" v="6" actId="20577"/>
          <ac:spMkLst>
            <pc:docMk/>
            <pc:sldMk cId="1542323122" sldId="293"/>
            <ac:spMk id="5" creationId="{00000000-0000-0000-0000-000000000000}"/>
          </ac:spMkLst>
        </pc:spChg>
      </pc:sldChg>
      <pc:sldChg chg="modSp mod">
        <pc:chgData name="Amanda Victor" userId="3b1701d0-d103-44fd-80c6-9a1be425521f" providerId="ADAL" clId="{38392366-B40D-4C78-B324-96545F225286}" dt="2025-09-11T14:40:00.255" v="65" actId="20577"/>
        <pc:sldMkLst>
          <pc:docMk/>
          <pc:sldMk cId="1306897705" sldId="309"/>
        </pc:sldMkLst>
        <pc:spChg chg="mod">
          <ac:chgData name="Amanda Victor" userId="3b1701d0-d103-44fd-80c6-9a1be425521f" providerId="ADAL" clId="{38392366-B40D-4C78-B324-96545F225286}" dt="2025-09-11T14:39:27.358" v="62" actId="20577"/>
          <ac:spMkLst>
            <pc:docMk/>
            <pc:sldMk cId="1306897705" sldId="309"/>
            <ac:spMk id="2" creationId="{2AEF39E0-00BF-41AD-B1E7-FD3898C75468}"/>
          </ac:spMkLst>
        </pc:spChg>
        <pc:spChg chg="mod">
          <ac:chgData name="Amanda Victor" userId="3b1701d0-d103-44fd-80c6-9a1be425521f" providerId="ADAL" clId="{38392366-B40D-4C78-B324-96545F225286}" dt="2025-09-11T14:40:00.255" v="65" actId="20577"/>
          <ac:spMkLst>
            <pc:docMk/>
            <pc:sldMk cId="1306897705" sldId="309"/>
            <ac:spMk id="3" creationId="{093B6CA6-FD6D-4C8D-AA17-A873F81C82B9}"/>
          </ac:spMkLst>
        </pc:spChg>
      </pc:sldChg>
      <pc:sldChg chg="addSp delSp mod">
        <pc:chgData name="Amanda Victor" userId="3b1701d0-d103-44fd-80c6-9a1be425521f" providerId="ADAL" clId="{38392366-B40D-4C78-B324-96545F225286}" dt="2025-09-11T14:36:05.887" v="56" actId="22"/>
        <pc:sldMkLst>
          <pc:docMk/>
          <pc:sldMk cId="2163047246" sldId="311"/>
        </pc:sldMkLst>
        <pc:picChg chg="add">
          <ac:chgData name="Amanda Victor" userId="3b1701d0-d103-44fd-80c6-9a1be425521f" providerId="ADAL" clId="{38392366-B40D-4C78-B324-96545F225286}" dt="2025-09-11T14:36:05.887" v="56" actId="22"/>
          <ac:picMkLst>
            <pc:docMk/>
            <pc:sldMk cId="2163047246" sldId="311"/>
            <ac:picMk id="5" creationId="{28FA92D6-9BF6-A16A-EBF0-ABC24027EF91}"/>
          </ac:picMkLst>
        </pc:picChg>
      </pc:sldChg>
      <pc:sldChg chg="modSp mod">
        <pc:chgData name="Amanda Victor" userId="3b1701d0-d103-44fd-80c6-9a1be425521f" providerId="ADAL" clId="{38392366-B40D-4C78-B324-96545F225286}" dt="2025-09-11T14:29:53.085" v="1" actId="20577"/>
        <pc:sldMkLst>
          <pc:docMk/>
          <pc:sldMk cId="2670305742" sldId="312"/>
        </pc:sldMkLst>
        <pc:spChg chg="mod">
          <ac:chgData name="Amanda Victor" userId="3b1701d0-d103-44fd-80c6-9a1be425521f" providerId="ADAL" clId="{38392366-B40D-4C78-B324-96545F225286}" dt="2025-09-11T14:29:53.085" v="1" actId="20577"/>
          <ac:spMkLst>
            <pc:docMk/>
            <pc:sldMk cId="2670305742" sldId="312"/>
            <ac:spMk id="3" creationId="{05570809-1F21-A5A5-EF97-769EFB90F288}"/>
          </ac:spMkLst>
        </pc:spChg>
      </pc:sldChg>
      <pc:sldChg chg="addSp new mod">
        <pc:chgData name="Amanda Victor" userId="3b1701d0-d103-44fd-80c6-9a1be425521f" providerId="ADAL" clId="{38392366-B40D-4C78-B324-96545F225286}" dt="2025-09-11T14:36:23.939" v="58" actId="22"/>
        <pc:sldMkLst>
          <pc:docMk/>
          <pc:sldMk cId="865445601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423F-C7F3-492C-9548-CE32FB4F7725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B1F8-9D6C-4491-8DCB-D7EDF3A5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1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89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4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Mrs Conroy is split between two classes, fortunate to have other adults</a:t>
            </a:r>
          </a:p>
          <a:p>
            <a:r>
              <a:rPr lang="en-GB"/>
              <a:t>PPA/Leadership days – we aim to be consistent but my leadership day does change each half term to cover Mr </a:t>
            </a:r>
            <a:r>
              <a:rPr lang="en-GB" err="1"/>
              <a:t>Horleston</a:t>
            </a:r>
            <a:r>
              <a:rPr lang="en-GB"/>
              <a:t> – I am also carrying out an NPQH course, to minimise impact on the children I will move my day out of class to ensure the class is being covered by either myself or Mrs De la Croix.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Names on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Letter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9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4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7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42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B1F8-9D6C-4491-8DCB-D7EDF3A56E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4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8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1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1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7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3E32-8D6A-480F-9B2C-C851FABB1F1E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A2B-4EAD-43B2-96E1-21004BDE7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digswell.Herts.sch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819" y="271194"/>
            <a:ext cx="10619552" cy="1357581"/>
          </a:xfrm>
        </p:spPr>
        <p:txBody>
          <a:bodyPr>
            <a:noAutofit/>
          </a:bodyPr>
          <a:lstStyle/>
          <a:p>
            <a:br>
              <a:rPr lang="en-GB" sz="9600" dirty="0">
                <a:latin typeface="AR CENA" panose="02000000000000000000" pitchFamily="2" charset="0"/>
              </a:rPr>
            </a:br>
            <a:r>
              <a:rPr lang="en-GB" sz="7200" dirty="0">
                <a:latin typeface="AR CENA" panose="02000000000000000000" pitchFamily="2" charset="0"/>
              </a:rPr>
              <a:t>Welcome to Year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80" y="4373541"/>
            <a:ext cx="11925837" cy="1229237"/>
          </a:xfrm>
        </p:spPr>
        <p:txBody>
          <a:bodyPr>
            <a:normAutofit/>
          </a:bodyPr>
          <a:lstStyle/>
          <a:p>
            <a:r>
              <a:rPr lang="en-GB" sz="3200" i="1">
                <a:latin typeface="AR CENA" panose="02000000000000000000" pitchFamily="2" charset="0"/>
              </a:rPr>
              <a:t>Diversity, Inclusion, Belonging</a:t>
            </a:r>
            <a:endParaRPr lang="en-GB" sz="3200" i="1" dirty="0">
              <a:latin typeface="AR CENA" panose="02000000000000000000" pitchFamily="2" charset="0"/>
            </a:endParaRPr>
          </a:p>
        </p:txBody>
      </p:sp>
      <p:pic>
        <p:nvPicPr>
          <p:cNvPr id="7" name="Picture 6" descr="Four%20Swannes%20School%20LOGO%2002-07b&amp;w">
            <a:extLst>
              <a:ext uri="{FF2B5EF4-FFF2-40B4-BE49-F238E27FC236}">
                <a16:creationId xmlns:a16="http://schemas.microsoft.com/office/drawing/2014/main" id="{8A93E7B5-A641-52A3-B998-FAB03573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8" y="2484459"/>
            <a:ext cx="3657600" cy="147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3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EB1F-244D-D3EC-AE9C-2900D51B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to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3F19-FBB2-0EE8-845E-0E69BA55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Lots of class information can be found on the school website</a:t>
            </a:r>
          </a:p>
          <a:p>
            <a:r>
              <a:rPr lang="en-GB" dirty="0"/>
              <a:t>We regularly update our class page with photos and videos of our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13207-5A4C-34BB-1FC3-0BB4C3CEC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6" b="32134"/>
          <a:stretch/>
        </p:blipFill>
        <p:spPr>
          <a:xfrm>
            <a:off x="1119883" y="3244039"/>
            <a:ext cx="9102903" cy="3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8E31-51BB-BEBF-0488-C1516B51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643FD-6C32-2A6A-C746-C8C92A7B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51703-2143-E1FE-67D5-FA6CD17D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6" y="1"/>
            <a:ext cx="10972800" cy="67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2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0653-4594-16C4-6692-B3A1D9B9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 Curriculum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A92D6-9BF6-A16A-EBF0-ABC24027E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6" y="0"/>
            <a:ext cx="11166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4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9853-4498-1A7F-5720-95DD2D79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FEBDA-6CB8-9C2D-5170-F0192FC2E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4C665-A554-F6D2-3C47-8A2996E2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66205"/>
            <a:ext cx="10955279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4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urgent messages should be communicated to the </a:t>
            </a:r>
            <a:r>
              <a:rPr lang="en-GB" u="sng" dirty="0"/>
              <a:t>School Office </a:t>
            </a:r>
            <a:r>
              <a:rPr lang="en-GB" dirty="0"/>
              <a:t>via telephone or in person on the day.</a:t>
            </a:r>
          </a:p>
          <a:p>
            <a:r>
              <a:rPr lang="en-GB" dirty="0"/>
              <a:t>Feel free to pass a note or a letter to the office in the morning if needed.</a:t>
            </a:r>
          </a:p>
          <a:p>
            <a:r>
              <a:rPr lang="en-GB" dirty="0"/>
              <a:t>All non-urgent messages that you wish to communicate via email should be directed to the School Office on </a:t>
            </a:r>
            <a:r>
              <a:rPr lang="en-GB" dirty="0">
                <a:hlinkClick r:id="rId3"/>
              </a:rPr>
              <a:t>admin@fourswannes.herts.sch.uk</a:t>
            </a:r>
            <a:r>
              <a:rPr lang="en-GB" dirty="0"/>
              <a:t> – in the subject heading you can state who you wish the email to be forwarded to.</a:t>
            </a:r>
          </a:p>
          <a:p>
            <a:r>
              <a:rPr lang="en-GB" dirty="0"/>
              <a:t>To make an appointment with the class teacher, please speak to the school office or telephone the school office on </a:t>
            </a:r>
            <a:r>
              <a:rPr lang="en-GB" b="1" i="0" dirty="0">
                <a:effectLst/>
                <a:latin typeface="Open Sans" panose="020F0502020204030204" pitchFamily="34" charset="0"/>
              </a:rPr>
              <a:t>01992 763939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6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02" y="1071789"/>
            <a:ext cx="10682012" cy="5520204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GB" sz="9600" b="1" dirty="0">
                <a:latin typeface="Calibri"/>
                <a:ea typeface="Calibri"/>
                <a:cs typeface="Calibri"/>
              </a:rPr>
              <a:t>This Year we will continue to send home Home-Learning. </a:t>
            </a:r>
            <a:endParaRPr lang="en-GB" sz="6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b="1" dirty="0">
                <a:latin typeface="Calibri" panose="020F0502020204030204" pitchFamily="34" charset="0"/>
                <a:cs typeface="Calibri" panose="020F0502020204030204" pitchFamily="34" charset="0"/>
              </a:rPr>
              <a:t>Sent home on a </a:t>
            </a:r>
            <a:r>
              <a:rPr lang="en-GB" sz="7200" b="1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</a:t>
            </a:r>
            <a:r>
              <a:rPr lang="en-GB" sz="7200" b="1" dirty="0">
                <a:latin typeface="Calibri" panose="020F0502020204030204" pitchFamily="34" charset="0"/>
                <a:cs typeface="Calibri" panose="020F0502020204030204" pitchFamily="34" charset="0"/>
              </a:rPr>
              <a:t> to be returned the following Monday.</a:t>
            </a:r>
          </a:p>
          <a:p>
            <a:pPr marL="0" indent="0">
              <a:buNone/>
            </a:pPr>
            <a:endParaRPr lang="en-GB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Comprehension or Grammar activity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Maths fluency activity</a:t>
            </a:r>
          </a:p>
          <a:p>
            <a:pPr marL="0" indent="0">
              <a:buNone/>
            </a:pP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7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Additionally, we expect your child to : 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Practise times tables </a:t>
            </a:r>
          </a:p>
          <a:p>
            <a:r>
              <a:rPr lang="en-GB" sz="7200" dirty="0">
                <a:latin typeface="Calibri"/>
                <a:ea typeface="Calibri"/>
                <a:cs typeface="Calibri"/>
              </a:rPr>
              <a:t>Learn spellings (handed out on a </a:t>
            </a:r>
            <a:r>
              <a:rPr lang="en-GB" sz="7200" b="1" u="sng" dirty="0">
                <a:latin typeface="Calibri"/>
                <a:ea typeface="Calibri"/>
                <a:cs typeface="Calibri"/>
              </a:rPr>
              <a:t>Thursday </a:t>
            </a:r>
            <a:r>
              <a:rPr lang="en-GB" sz="7200" dirty="0">
                <a:latin typeface="Calibri"/>
                <a:ea typeface="Calibri"/>
                <a:cs typeface="Calibri"/>
              </a:rPr>
              <a:t>for a test the following </a:t>
            </a:r>
            <a:r>
              <a:rPr lang="en-GB" sz="7200" b="1" u="sng" dirty="0">
                <a:latin typeface="Calibri"/>
                <a:ea typeface="Calibri"/>
                <a:cs typeface="Calibri"/>
              </a:rPr>
              <a:t>Thursday)</a:t>
            </a:r>
          </a:p>
          <a:p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GB" sz="7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GB" sz="7200" dirty="0">
                <a:latin typeface="Calibri" panose="020F0502020204030204" pitchFamily="34" charset="0"/>
                <a:cs typeface="Calibri" panose="020F0502020204030204" pitchFamily="34" charset="0"/>
              </a:rPr>
              <a:t>3 x weekly with an adult</a:t>
            </a:r>
          </a:p>
          <a:p>
            <a:pPr marL="0" indent="0">
              <a:buNone/>
            </a:pPr>
            <a:endParaRPr lang="en-GB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help in supporting your child with their home-learning is greatly appreciated.</a:t>
            </a:r>
          </a:p>
          <a:p>
            <a:r>
              <a:rPr lang="en-GB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important that the children try their best with the activity set. Please let us know if your child is finding it difficult.</a:t>
            </a:r>
          </a:p>
          <a:p>
            <a:r>
              <a:rPr lang="en-GB" sz="7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on home-learning is verbal.</a:t>
            </a:r>
            <a:endParaRPr lang="en-GB" sz="7200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823" y="0"/>
            <a:ext cx="10515600" cy="1071789"/>
          </a:xfrm>
        </p:spPr>
        <p:txBody>
          <a:bodyPr/>
          <a:lstStyle/>
          <a:p>
            <a:pPr algn="ctr"/>
            <a:r>
              <a:rPr lang="en-GB" u="sng">
                <a:latin typeface="AR CENA" panose="02000000000000000000"/>
              </a:rPr>
              <a:t>Home-Learning</a:t>
            </a:r>
          </a:p>
        </p:txBody>
      </p:sp>
    </p:spTree>
    <p:extLst>
      <p:ext uri="{BB962C8B-B14F-4D97-AF65-F5344CB8AC3E}">
        <p14:creationId xmlns:p14="http://schemas.microsoft.com/office/powerpoint/2010/main" val="91688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/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63040"/>
            <a:ext cx="10863025" cy="4858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Children will develop their reading skills through a variety of opportunities including independent reading, guided reading and shared reading.</a:t>
            </a:r>
          </a:p>
          <a:p>
            <a:r>
              <a:rPr lang="en-GB" dirty="0"/>
              <a:t>How you can help at home:</a:t>
            </a:r>
          </a:p>
          <a:p>
            <a:pPr lvl="1"/>
            <a:r>
              <a:rPr lang="en-GB" dirty="0"/>
              <a:t>Children should be reading at home 3 times a week</a:t>
            </a:r>
          </a:p>
          <a:p>
            <a:pPr lvl="1"/>
            <a:r>
              <a:rPr lang="en-GB" dirty="0"/>
              <a:t>Talk about the book and ask questions.</a:t>
            </a:r>
            <a:endParaRPr lang="en-GB" dirty="0">
              <a:cs typeface="Calibri"/>
            </a:endParaRP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As soon as a book is finished, please return it so it can be exchanged for a new one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02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57" y="260068"/>
            <a:ext cx="11587942" cy="1065494"/>
          </a:xfrm>
        </p:spPr>
        <p:txBody>
          <a:bodyPr>
            <a:normAutofit/>
          </a:bodyPr>
          <a:lstStyle/>
          <a:p>
            <a:r>
              <a:rPr lang="en-GB" sz="3200" u="sng">
                <a:latin typeface="AR CENA" panose="02000000000000000000"/>
              </a:rPr>
              <a:t>Interventions that could be used to support your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305650"/>
            <a:ext cx="10515600" cy="51916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Through our ongoing formative assessments, decisions over the weeks ahead will be made as to best help your child to make progress in their learning.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Interventions may include </a:t>
            </a:r>
            <a:r>
              <a:rPr lang="en-GB" dirty="0"/>
              <a:t>:</a:t>
            </a:r>
          </a:p>
          <a:p>
            <a:r>
              <a:rPr lang="en-GB" dirty="0"/>
              <a:t>Targeted / booster phonic groups</a:t>
            </a:r>
          </a:p>
          <a:p>
            <a:r>
              <a:rPr lang="en-GB" dirty="0"/>
              <a:t>Early morning Writing/ Reading and Maths groups</a:t>
            </a:r>
          </a:p>
          <a:p>
            <a:r>
              <a:rPr lang="en-GB" dirty="0"/>
              <a:t>Use of ‘Lexia’ for reading and phonics skills at home</a:t>
            </a:r>
          </a:p>
          <a:p>
            <a:r>
              <a:rPr lang="en-GB" dirty="0"/>
              <a:t>Social group activities led by familiar and trusted adults</a:t>
            </a:r>
          </a:p>
          <a:p>
            <a:r>
              <a:rPr lang="en-GB" dirty="0"/>
              <a:t>Additional fine-motor skills/ handwriting support</a:t>
            </a:r>
          </a:p>
          <a:p>
            <a:r>
              <a:rPr lang="en-GB" dirty="0"/>
              <a:t>Pre-teaching and guided teaching opportunities</a:t>
            </a:r>
          </a:p>
          <a:p>
            <a:r>
              <a:rPr lang="en-GB" dirty="0"/>
              <a:t>Drawing and Talking</a:t>
            </a:r>
          </a:p>
          <a:p>
            <a:r>
              <a:rPr lang="en-GB" dirty="0"/>
              <a:t>Protective Behaviours</a:t>
            </a:r>
          </a:p>
          <a:p>
            <a:r>
              <a:rPr lang="en-GB" dirty="0"/>
              <a:t>Lego Therapy</a:t>
            </a:r>
          </a:p>
          <a:p>
            <a:r>
              <a:rPr lang="en-GB" dirty="0"/>
              <a:t>Speech and Language support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</p:txBody>
      </p:sp>
      <p:pic>
        <p:nvPicPr>
          <p:cNvPr id="3" name="Content Placeholder 2" descr="A close-up of a survey&#10;&#10;Description automatically generated">
            <a:extLst>
              <a:ext uri="{FF2B5EF4-FFF2-40B4-BE49-F238E27FC236}">
                <a16:creationId xmlns:a16="http://schemas.microsoft.com/office/drawing/2014/main" id="{FEF383F4-1D94-EDC8-9BDA-9F3B132E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8377"/>
            <a:ext cx="10075558" cy="6567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74" y="174188"/>
            <a:ext cx="10998926" cy="348377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AR CENA"/>
              </a:rPr>
              <a:t>Year 6 Key learning statements - Reading</a:t>
            </a:r>
          </a:p>
        </p:txBody>
      </p:sp>
    </p:spTree>
    <p:extLst>
      <p:ext uri="{BB962C8B-B14F-4D97-AF65-F5344CB8AC3E}">
        <p14:creationId xmlns:p14="http://schemas.microsoft.com/office/powerpoint/2010/main" val="789464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1" y="-118676"/>
            <a:ext cx="12104239" cy="1325563"/>
          </a:xfrm>
        </p:spPr>
        <p:txBody>
          <a:bodyPr/>
          <a:lstStyle/>
          <a:p>
            <a:pPr algn="ctr"/>
            <a:r>
              <a:rPr lang="en-GB" u="sng" dirty="0">
                <a:latin typeface="AR CENA" panose="02000000000000000000"/>
              </a:rPr>
              <a:t>Year 6 Key learning statements - Writing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4665" y="1587863"/>
            <a:ext cx="10752667" cy="50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" name="Picture 2" descr="A survey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EDE2D820-4B98-F7AD-BDD6-38C8FA5B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7" y="825911"/>
            <a:ext cx="11030533" cy="58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Meet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Class Teacher: Mrs Amanda Victor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Teaching Assistant: Mrs Dhanjal</a:t>
            </a:r>
          </a:p>
          <a:p>
            <a:endParaRPr lang="en-GB" dirty="0"/>
          </a:p>
          <a:p>
            <a:r>
              <a:rPr lang="en-GB" dirty="0"/>
              <a:t>Other adults: Mrs. Alcock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96" y="4001294"/>
            <a:ext cx="343234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46E0-AE57-D500-E4BF-EEB8B7E9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99FAE-0BAB-4176-8416-C15D92D12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 checklist with text on it&#10;&#10;Description automatically generated">
            <a:extLst>
              <a:ext uri="{FF2B5EF4-FFF2-40B4-BE49-F238E27FC236}">
                <a16:creationId xmlns:a16="http://schemas.microsoft.com/office/drawing/2014/main" id="{CEBFE49D-F893-5071-7C56-88896BAD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64262" cy="68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1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9783-0535-3B82-F554-E55D1B00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303C0-A3C9-B346-6D81-D56333E9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 survey form with text&#10;&#10;Description automatically generated with medium confidence">
            <a:extLst>
              <a:ext uri="{FF2B5EF4-FFF2-40B4-BE49-F238E27FC236}">
                <a16:creationId xmlns:a16="http://schemas.microsoft.com/office/drawing/2014/main" id="{03A58C97-A3D5-A749-14CC-A92D023D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321"/>
            <a:ext cx="12192000" cy="57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91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AR CENA"/>
              </a:rPr>
              <a:t>Year 6 Key learning statements - Maths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28EBF-4828-905C-63CB-E5F91440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2" y="713947"/>
            <a:ext cx="11042900" cy="60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1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u="sng" dirty="0">
                <a:latin typeface="AR CENA"/>
              </a:rPr>
              <a:t>Year 6 Key learning statements – Maths cont’d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" y="1704946"/>
            <a:ext cx="114492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buFont typeface="Arial" panose="020B0604020202020204" pitchFamily="34" charset="0"/>
              <a:buChar char="•"/>
              <a:defRPr sz="1500" u="sng">
                <a:solidFill>
                  <a:srgbClr val="3C5868"/>
                </a:solidFill>
                <a:latin typeface="XCCW Joined 14a"/>
                <a:ea typeface="XCCW Joined 14a"/>
                <a:cs typeface="XCCW Joined 14a"/>
                <a:sym typeface="XCCW Joined 14a"/>
              </a:defRPr>
            </a:pPr>
            <a:endParaRPr lang="en-GB" sz="2000" dirty="0"/>
          </a:p>
          <a:p>
            <a:endParaRPr lang="en-GB" b="1" dirty="0"/>
          </a:p>
        </p:txBody>
      </p:sp>
      <p:pic>
        <p:nvPicPr>
          <p:cNvPr id="3" name="Content Placeholder 3" descr="A close-up of a text&#10;&#10;Description automatically generated">
            <a:extLst>
              <a:ext uri="{FF2B5EF4-FFF2-40B4-BE49-F238E27FC236}">
                <a16:creationId xmlns:a16="http://schemas.microsoft.com/office/drawing/2014/main" id="{3676FE4B-0075-32FB-0200-C595EC837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3825"/>
          <a:stretch/>
        </p:blipFill>
        <p:spPr>
          <a:xfrm>
            <a:off x="562129" y="1690688"/>
            <a:ext cx="10791671" cy="48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9DF3-1CF9-AF56-3051-7F8AF71E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6767-73F0-C27E-F87F-CDC86039A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B6F2C81-29D2-0F65-FCEA-15D1DC36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48" y="166428"/>
            <a:ext cx="9682471" cy="65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2828-D619-BCA3-6BBA-ECFD69CE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Statutory Assessment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31CF9-6626-4A02-05F5-0BD65D250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defTabSz="457200">
              <a:spcBef>
                <a:spcPts val="1200"/>
              </a:spcBef>
              <a:defRPr sz="1800">
                <a:solidFill>
                  <a:srgbClr val="3C5868"/>
                </a:solidFill>
                <a:latin typeface="XCCW Joined 14a"/>
                <a:ea typeface="XCCW Joined 14a"/>
                <a:cs typeface="XCCW Joined 14a"/>
                <a:sym typeface="XCCW Joined 14a"/>
              </a:defRPr>
            </a:pPr>
            <a:r>
              <a:rPr lang="en-GB" sz="2400" dirty="0"/>
              <a:t>Pupils will be taking part in the Statutory End of KS2 Assessments. </a:t>
            </a:r>
          </a:p>
          <a:p>
            <a:pPr algn="l" defTabSz="457200">
              <a:spcBef>
                <a:spcPts val="1200"/>
              </a:spcBef>
              <a:defRPr sz="1800">
                <a:solidFill>
                  <a:srgbClr val="3C5868"/>
                </a:solidFill>
                <a:latin typeface="XCCW Joined 14a"/>
                <a:ea typeface="XCCW Joined 14a"/>
                <a:cs typeface="XCCW Joined 14a"/>
                <a:sym typeface="XCCW Joined 14a"/>
              </a:defRPr>
            </a:pPr>
            <a:r>
              <a:rPr lang="en-GB" sz="2400" dirty="0"/>
              <a:t>This will consist of:</a:t>
            </a:r>
          </a:p>
          <a:p>
            <a:pPr algn="l" defTabSz="457200">
              <a:spcBef>
                <a:spcPts val="1200"/>
              </a:spcBef>
              <a:defRPr sz="1800">
                <a:solidFill>
                  <a:srgbClr val="3C5868"/>
                </a:solidFill>
                <a:latin typeface="XCCW Joined 14a"/>
                <a:ea typeface="XCCW Joined 14a"/>
                <a:cs typeface="XCCW Joined 14a"/>
                <a:sym typeface="XCCW Joined 14a"/>
              </a:defRPr>
            </a:pPr>
            <a:endParaRPr lang="en-GB" dirty="0"/>
          </a:p>
          <a:p>
            <a:pPr algn="l" defTabSz="457200">
              <a:spcBef>
                <a:spcPts val="1200"/>
              </a:spcBef>
              <a:defRPr sz="1800">
                <a:solidFill>
                  <a:srgbClr val="3C5868"/>
                </a:solidFill>
                <a:latin typeface="XCCW Joined 14a"/>
                <a:ea typeface="XCCW Joined 14a"/>
                <a:cs typeface="XCCW Joined 14a"/>
                <a:sym typeface="XCCW Joined 14a"/>
              </a:defRPr>
            </a:pPr>
            <a:endParaRPr lang="en-GB" dirty="0"/>
          </a:p>
          <a:p>
            <a:endParaRPr lang="en-GB" sz="2800" dirty="0">
              <a:solidFill>
                <a:srgbClr val="3C5868"/>
              </a:solidFill>
              <a:latin typeface="XCCW Joined 14a" panose="03050602040000000000" pitchFamily="66" charset="0"/>
            </a:endParaRPr>
          </a:p>
          <a:p>
            <a:endParaRPr lang="en-GB" dirty="0">
              <a:solidFill>
                <a:srgbClr val="3C5868"/>
              </a:solidFill>
              <a:latin typeface="XCCW Joined 14a" panose="03050602040000000000" pitchFamily="66" charset="0"/>
            </a:endParaRPr>
          </a:p>
          <a:p>
            <a:endParaRPr lang="en-GB" sz="2800" dirty="0">
              <a:solidFill>
                <a:srgbClr val="3C5868"/>
              </a:solidFill>
              <a:latin typeface="XCCW Joined 14a" panose="03050602040000000000" pitchFamily="66" charset="0"/>
            </a:endParaRPr>
          </a:p>
          <a:p>
            <a:endParaRPr lang="en-GB" dirty="0">
              <a:solidFill>
                <a:srgbClr val="3C5868"/>
              </a:solidFill>
              <a:latin typeface="XCCW Joined 14a" panose="03050602040000000000" pitchFamily="66" charset="0"/>
            </a:endParaRPr>
          </a:p>
          <a:p>
            <a:r>
              <a:rPr lang="en-GB" sz="2800" dirty="0">
                <a:solidFill>
                  <a:srgbClr val="3C5868"/>
                </a:solidFill>
                <a:latin typeface="XCCW Joined 14a" panose="03050602040000000000" pitchFamily="66" charset="0"/>
              </a:rPr>
              <a:t>Results are used to support overall teacher judgment. Assessment judgements will be reported at the end of the summer term.</a:t>
            </a:r>
          </a:p>
          <a:p>
            <a:endParaRPr lang="en-GB" dirty="0"/>
          </a:p>
        </p:txBody>
      </p:sp>
      <p:graphicFrame>
        <p:nvGraphicFramePr>
          <p:cNvPr id="4" name="Table 510">
            <a:extLst>
              <a:ext uri="{FF2B5EF4-FFF2-40B4-BE49-F238E27FC236}">
                <a16:creationId xmlns:a16="http://schemas.microsoft.com/office/drawing/2014/main" id="{57C14430-481B-952D-1390-425DB22FC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176998"/>
              </p:ext>
            </p:extLst>
          </p:nvPr>
        </p:nvGraphicFramePr>
        <p:xfrm>
          <a:off x="1006918" y="2857503"/>
          <a:ext cx="9758064" cy="1803400"/>
        </p:xfrm>
        <a:graphic>
          <a:graphicData uri="http://schemas.openxmlformats.org/drawingml/2006/table">
            <a:tbl>
              <a:tblPr/>
              <a:tblGrid>
                <a:gridCol w="224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1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defTabSz="914400"/>
                      <a:r>
                        <a:rPr sz="1600" dirty="0">
                          <a:solidFill>
                            <a:srgbClr val="FFFFFF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Reading 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3C5868"/>
                      </a:solidFill>
                      <a:miter lim="400000"/>
                    </a:lnL>
                    <a:lnR w="25400">
                      <a:solidFill>
                        <a:srgbClr val="3C5868"/>
                      </a:solidFill>
                      <a:miter lim="400000"/>
                    </a:lnR>
                    <a:lnT w="25400">
                      <a:solidFill>
                        <a:srgbClr val="3C5868"/>
                      </a:solidFill>
                      <a:miter lim="400000"/>
                    </a:lnT>
                    <a:lnB w="25400">
                      <a:solidFill>
                        <a:srgbClr val="3C5868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4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defTabSz="914400"/>
                      <a:r>
                        <a:rPr sz="1600" dirty="0" err="1">
                          <a:solidFill>
                            <a:srgbClr val="FFFFFF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Maths</a:t>
                      </a:r>
                      <a:endParaRPr sz="1600" dirty="0">
                        <a:solidFill>
                          <a:srgbClr val="FFFFFF"/>
                        </a:solidFill>
                        <a:latin typeface="XCCW Joined 14a"/>
                        <a:ea typeface="XCCW Joined 14a"/>
                        <a:cs typeface="XCCW Joined 14a"/>
                        <a:sym typeface="XCCW Joined 14a"/>
                      </a:endParaRPr>
                    </a:p>
                  </a:txBody>
                  <a:tcPr marL="50800" marR="50800" marT="50800" marB="50800" horzOverflow="overflow">
                    <a:lnL w="25400">
                      <a:solidFill>
                        <a:srgbClr val="3C5868"/>
                      </a:solidFill>
                      <a:miter lim="400000"/>
                    </a:lnL>
                    <a:lnR w="25400">
                      <a:solidFill>
                        <a:srgbClr val="3C5868"/>
                      </a:solidFill>
                      <a:miter lim="400000"/>
                    </a:lnR>
                    <a:lnT w="25400">
                      <a:solidFill>
                        <a:srgbClr val="3C5868"/>
                      </a:solidFill>
                      <a:miter lim="400000"/>
                    </a:lnT>
                    <a:lnB w="25400">
                      <a:solidFill>
                        <a:srgbClr val="3C5868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4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defTabSz="914400"/>
                      <a:r>
                        <a:rPr sz="1600">
                          <a:solidFill>
                            <a:srgbClr val="FFFFFF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Writing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3C5868"/>
                      </a:solidFill>
                      <a:miter lim="400000"/>
                    </a:lnL>
                    <a:lnR w="25400">
                      <a:solidFill>
                        <a:srgbClr val="3C5868"/>
                      </a:solidFill>
                      <a:miter lim="400000"/>
                    </a:lnR>
                    <a:lnT w="25400">
                      <a:solidFill>
                        <a:srgbClr val="3C5868"/>
                      </a:solidFill>
                      <a:miter lim="400000"/>
                    </a:lnT>
                    <a:lnB w="25400">
                      <a:solidFill>
                        <a:srgbClr val="3C5868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4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algn="l" defTabSz="914400"/>
                      <a:r>
                        <a:rPr sz="1600" dirty="0">
                          <a:solidFill>
                            <a:srgbClr val="3C5868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1 Reading test:
50 marks in
60 minutes.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3C5868"/>
                      </a:solidFill>
                      <a:miter lim="400000"/>
                    </a:lnL>
                    <a:lnR w="25400">
                      <a:solidFill>
                        <a:srgbClr val="3C5868"/>
                      </a:solidFill>
                      <a:miter lim="400000"/>
                    </a:lnR>
                    <a:lnT w="25400">
                      <a:solidFill>
                        <a:srgbClr val="3C5868"/>
                      </a:solidFill>
                      <a:miter lim="400000"/>
                    </a:lnT>
                    <a:lnB w="25400">
                      <a:solidFill>
                        <a:srgbClr val="3C5868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algn="l" defTabSz="914400"/>
                      <a:r>
                        <a:rPr sz="1600" dirty="0">
                          <a:solidFill>
                            <a:srgbClr val="3C5868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1 Arithmetic test: 36 questions in 30 minutes.
2 Reasoning tests: approx. 20 questions. in 40 minutes.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3C5868"/>
                      </a:solidFill>
                      <a:miter lim="400000"/>
                    </a:lnL>
                    <a:lnR w="25400">
                      <a:solidFill>
                        <a:srgbClr val="3C5868"/>
                      </a:solidFill>
                      <a:miter lim="400000"/>
                    </a:lnR>
                    <a:lnT w="25400">
                      <a:solidFill>
                        <a:srgbClr val="3C5868"/>
                      </a:solidFill>
                      <a:miter lim="400000"/>
                    </a:lnT>
                    <a:lnB w="25400">
                      <a:solidFill>
                        <a:srgbClr val="3C5868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 Light"/>
                          <a:ea typeface="Helvetica Light"/>
                          <a:cs typeface="Helvetica Light"/>
                        </a:defRPr>
                      </a:lvl9pPr>
                    </a:lstStyle>
                    <a:p>
                      <a:pPr algn="l" defTabSz="914400"/>
                      <a:r>
                        <a:rPr sz="1600" dirty="0">
                          <a:solidFill>
                            <a:srgbClr val="3C5868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1 Spelling test: 20 words in 20 minutes.
1 </a:t>
                      </a:r>
                      <a:r>
                        <a:rPr sz="1600" dirty="0" err="1">
                          <a:solidFill>
                            <a:srgbClr val="3C5868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SPaG</a:t>
                      </a:r>
                      <a:r>
                        <a:rPr sz="1600" dirty="0">
                          <a:solidFill>
                            <a:srgbClr val="3C5868"/>
                          </a:solidFill>
                          <a:latin typeface="XCCW Joined 14a"/>
                          <a:ea typeface="XCCW Joined 14a"/>
                          <a:cs typeface="XCCW Joined 14a"/>
                          <a:sym typeface="XCCW Joined 14a"/>
                        </a:rPr>
                        <a:t> test: 50 questions in 45 minutes.</a:t>
                      </a:r>
                    </a:p>
                  </a:txBody>
                  <a:tcPr marL="50800" marR="50800" marT="50800" marB="50800" horzOverflow="overflow">
                    <a:lnL w="25400">
                      <a:solidFill>
                        <a:srgbClr val="3C5868"/>
                      </a:solidFill>
                      <a:miter lim="400000"/>
                    </a:lnL>
                    <a:lnR w="25400">
                      <a:solidFill>
                        <a:srgbClr val="3C5868"/>
                      </a:solidFill>
                      <a:miter lim="400000"/>
                    </a:lnR>
                    <a:lnT w="25400">
                      <a:solidFill>
                        <a:srgbClr val="3C5868"/>
                      </a:solidFill>
                      <a:miter lim="400000"/>
                    </a:lnT>
                    <a:lnB w="25400">
                      <a:solidFill>
                        <a:srgbClr val="3C5868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1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39E0-00BF-41AD-B1E7-FD3898C7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6CA6-FD6D-4C8D-AA17-A873F81C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 fontAlgn="base">
              <a:buNone/>
            </a:pPr>
            <a:endParaRPr lang="en-US" b="0" i="0" dirty="0">
              <a:solidFill>
                <a:srgbClr val="000000"/>
              </a:solidFill>
              <a:effectLst/>
              <a:ea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Half Term: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 27th of October 2025 to Friday 31</a:t>
            </a:r>
            <a:r>
              <a:rPr lang="en-GB" sz="24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October 2025 </a:t>
            </a:r>
            <a:endParaRPr lang="en-GB" sz="3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Parent Consultations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GB" b="1" dirty="0">
                <a:solidFill>
                  <a:srgbClr val="000000"/>
                </a:solidFill>
                <a:latin typeface="Aptos" panose="020B0004020202020204" pitchFamily="34" charset="0"/>
              </a:rPr>
              <a:t>TBC</a:t>
            </a:r>
            <a:endParaRPr lang="en-GB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Occasional Day: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of December 2025 - School closed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Last Day of term: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</a:t>
            </a:r>
            <a:r>
              <a:rPr lang="en-GB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December 2025</a:t>
            </a:r>
            <a:endParaRPr lang="en-GB" sz="4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89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pPr algn="ctr"/>
            <a:r>
              <a:rPr lang="en-GB" b="1" u="sng" dirty="0"/>
              <a:t>Thank you </a:t>
            </a:r>
            <a:r>
              <a:rPr lang="en-GB" dirty="0"/>
              <a:t>for joining our </a:t>
            </a:r>
            <a:r>
              <a:rPr lang="en-GB"/>
              <a:t>Year 6 </a:t>
            </a:r>
            <a:r>
              <a:rPr lang="en-GB" dirty="0"/>
              <a:t>Workshop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026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Being ready for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14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The gate is open from 8:35am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The whistle is blown at 8:45am</a:t>
            </a:r>
          </a:p>
          <a:p>
            <a:r>
              <a:rPr lang="en-GB" dirty="0"/>
              <a:t>The register is taken straight away – really important that children arrive on time.</a:t>
            </a:r>
          </a:p>
          <a:p>
            <a:r>
              <a:rPr lang="en-GB" dirty="0"/>
              <a:t>Dressed appropriately for the weather (named coats in winter)</a:t>
            </a:r>
          </a:p>
          <a:p>
            <a:r>
              <a:rPr lang="en-GB" dirty="0"/>
              <a:t>Water bottle brought to school each day</a:t>
            </a:r>
          </a:p>
          <a:p>
            <a:r>
              <a:rPr lang="en-GB" dirty="0"/>
              <a:t>A healthy snack can also be brought in for break time (no crisps or chocolate)</a:t>
            </a:r>
          </a:p>
          <a:p>
            <a:r>
              <a:rPr lang="en-GB" dirty="0"/>
              <a:t>Reading book and reading record brought to school each day – please make sure their reading book is in their school bag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5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9BA9-340F-A898-713E-5040A9A1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Attend today, Achieve tomorrow!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0809-1F21-A5A5-EF97-769EFB90F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672"/>
            <a:ext cx="10515600" cy="461529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solidFill>
                  <a:srgbClr val="111111"/>
                </a:solidFill>
                <a:latin typeface="-apple-system"/>
              </a:rPr>
              <a:t>Repeatedly missing school can have a significant long-term impact on a child's learning</a:t>
            </a:r>
            <a:endParaRPr lang="en-GB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GB" dirty="0"/>
          </a:p>
          <a:p>
            <a:pPr algn="l" fontAlgn="base"/>
            <a:r>
              <a:rPr lang="en-GB" b="0" i="0" dirty="0">
                <a:solidFill>
                  <a:srgbClr val="333333"/>
                </a:solidFill>
                <a:effectLst/>
                <a:latin typeface="Nunito"/>
              </a:rPr>
              <a:t>Pupils who miss between 10 and 20% of school (that’s 19 to 38 days per year) stand only a 35% chance of achieving five or more good GCSEs, compared to 73% of those who miss fewer than 5% of school days.</a:t>
            </a:r>
          </a:p>
          <a:p>
            <a:pPr marL="0" indent="0" algn="l" fontAlgn="base">
              <a:buNone/>
            </a:pPr>
            <a:endParaRPr lang="en-GB" b="0" i="0" dirty="0">
              <a:solidFill>
                <a:srgbClr val="333333"/>
              </a:solidFill>
              <a:effectLst/>
              <a:latin typeface="Nunito" pitchFamily="2" charset="0"/>
            </a:endParaRPr>
          </a:p>
          <a:p>
            <a:pPr fontAlgn="base"/>
            <a:r>
              <a:rPr lang="en-GB" dirty="0">
                <a:solidFill>
                  <a:srgbClr val="333333"/>
                </a:solidFill>
                <a:latin typeface="Nunito"/>
              </a:rPr>
              <a:t>Friendships can</a:t>
            </a:r>
            <a:r>
              <a:rPr lang="en-GB" b="0" i="0" dirty="0">
                <a:solidFill>
                  <a:srgbClr val="333333"/>
                </a:solidFill>
                <a:effectLst/>
                <a:latin typeface="Nunito"/>
              </a:rPr>
              <a:t> be affected by persistent absence, too: it can be hard for a child who misses lots of school to form relationships with their classmates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30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E68D-7BA7-A0DD-B6FD-B8DD30E3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BE94-7FCF-99D8-4A27-5A26E7AC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0048"/>
            <a:ext cx="10515600" cy="14261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A501F-9F54-637A-725E-7CF57905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16" y="0"/>
            <a:ext cx="12192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C46D-D6F5-43BD-7571-828D133B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Girls' Uniform</a:t>
            </a:r>
          </a:p>
        </p:txBody>
      </p:sp>
      <p:pic>
        <p:nvPicPr>
          <p:cNvPr id="5" name="Content Placeholder 4" descr="A table with black text&#10;&#10;Description automatically generated">
            <a:extLst>
              <a:ext uri="{FF2B5EF4-FFF2-40B4-BE49-F238E27FC236}">
                <a16:creationId xmlns:a16="http://schemas.microsoft.com/office/drawing/2014/main" id="{AC109FE9-47E3-2E15-2148-B2F065A1B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35" y="1559428"/>
            <a:ext cx="10256931" cy="4933447"/>
          </a:xfrm>
        </p:spPr>
      </p:pic>
    </p:spTree>
    <p:extLst>
      <p:ext uri="{BB962C8B-B14F-4D97-AF65-F5344CB8AC3E}">
        <p14:creationId xmlns:p14="http://schemas.microsoft.com/office/powerpoint/2010/main" val="47258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E5C9-DD93-A624-771F-7F40BEE3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Boys' Uniform</a:t>
            </a:r>
          </a:p>
        </p:txBody>
      </p:sp>
      <p:pic>
        <p:nvPicPr>
          <p:cNvPr id="5" name="Content Placeholder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A3DE50A-EB45-3483-5396-4B92F300C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22874"/>
            <a:ext cx="10699679" cy="4685910"/>
          </a:xfrm>
        </p:spPr>
      </p:pic>
    </p:spTree>
    <p:extLst>
      <p:ext uri="{BB962C8B-B14F-4D97-AF65-F5344CB8AC3E}">
        <p14:creationId xmlns:p14="http://schemas.microsoft.com/office/powerpoint/2010/main" val="42236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 Kit Reminders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063" y="1690688"/>
            <a:ext cx="5516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141414"/>
                </a:solidFill>
                <a:latin typeface="Roboto" panose="02000000000000000000" pitchFamily="2" charset="0"/>
              </a:rPr>
              <a:t>PE Kit</a:t>
            </a:r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Plain white, round neck, t-shirt (school logo optional)</a:t>
            </a: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Plain black shorts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Plain black/grey/dark blue joggers</a:t>
            </a: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School jumper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Trainers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335685" y="1690688"/>
            <a:ext cx="5130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141414"/>
                </a:solidFill>
                <a:latin typeface="Roboto" panose="02000000000000000000" pitchFamily="2" charset="0"/>
              </a:rPr>
              <a:t>PE Kit Expectations</a:t>
            </a:r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It is better for PE Kits to be left in school every day.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It is our preference that PE kits are taken home and washed weekly.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Children will be able to do PE  in their school uniform as long as their footwear is deemed safe for the activity being carried out. 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If a PE kit isn’t in school then a quick conversation between the class teacher and parent will take place.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141414"/>
                </a:solidFill>
                <a:latin typeface="Roboto" panose="02000000000000000000" pitchFamily="2" charset="0"/>
              </a:rPr>
              <a:t>If a PE Kit is missing on a regular basis e.g. 3 weeks in a row then suitable consequences will be applied.</a:t>
            </a: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  <a:p>
            <a:endParaRPr lang="en-GB" dirty="0">
              <a:solidFill>
                <a:srgbClr val="141414"/>
              </a:solidFill>
              <a:latin typeface="Roboto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63BA004E-3F05-E825-28D1-612233D89E31}"/>
              </a:ext>
            </a:extLst>
          </p:cNvPr>
          <p:cNvSpPr/>
          <p:nvPr/>
        </p:nvSpPr>
        <p:spPr>
          <a:xfrm>
            <a:off x="452063" y="4366517"/>
            <a:ext cx="4818580" cy="1880171"/>
          </a:xfrm>
          <a:prstGeom prst="bevel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Year 6 have PE on Tuesdays and Thursdays. </a:t>
            </a:r>
          </a:p>
        </p:txBody>
      </p:sp>
    </p:spTree>
    <p:extLst>
      <p:ext uri="{BB962C8B-B14F-4D97-AF65-F5344CB8AC3E}">
        <p14:creationId xmlns:p14="http://schemas.microsoft.com/office/powerpoint/2010/main" val="154232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40846F-745C-5912-A660-BF720FDE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19703D-1508-AADF-425E-C63E46161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6362"/>
              </p:ext>
            </p:extLst>
          </p:nvPr>
        </p:nvGraphicFramePr>
        <p:xfrm>
          <a:off x="0" y="0"/>
          <a:ext cx="12191999" cy="6959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846">
                  <a:extLst>
                    <a:ext uri="{9D8B030D-6E8A-4147-A177-3AD203B41FA5}">
                      <a16:colId xmlns:a16="http://schemas.microsoft.com/office/drawing/2014/main" val="2882731653"/>
                    </a:ext>
                  </a:extLst>
                </a:gridCol>
                <a:gridCol w="988943">
                  <a:extLst>
                    <a:ext uri="{9D8B030D-6E8A-4147-A177-3AD203B41FA5}">
                      <a16:colId xmlns:a16="http://schemas.microsoft.com/office/drawing/2014/main" val="1237616985"/>
                    </a:ext>
                  </a:extLst>
                </a:gridCol>
                <a:gridCol w="1219047">
                  <a:extLst>
                    <a:ext uri="{9D8B030D-6E8A-4147-A177-3AD203B41FA5}">
                      <a16:colId xmlns:a16="http://schemas.microsoft.com/office/drawing/2014/main" val="3322916145"/>
                    </a:ext>
                  </a:extLst>
                </a:gridCol>
                <a:gridCol w="777448">
                  <a:extLst>
                    <a:ext uri="{9D8B030D-6E8A-4147-A177-3AD203B41FA5}">
                      <a16:colId xmlns:a16="http://schemas.microsoft.com/office/drawing/2014/main" val="83576667"/>
                    </a:ext>
                  </a:extLst>
                </a:gridCol>
                <a:gridCol w="1481299">
                  <a:extLst>
                    <a:ext uri="{9D8B030D-6E8A-4147-A177-3AD203B41FA5}">
                      <a16:colId xmlns:a16="http://schemas.microsoft.com/office/drawing/2014/main" val="1091916011"/>
                    </a:ext>
                  </a:extLst>
                </a:gridCol>
                <a:gridCol w="668318">
                  <a:extLst>
                    <a:ext uri="{9D8B030D-6E8A-4147-A177-3AD203B41FA5}">
                      <a16:colId xmlns:a16="http://schemas.microsoft.com/office/drawing/2014/main" val="1969979891"/>
                    </a:ext>
                  </a:extLst>
                </a:gridCol>
                <a:gridCol w="1189437">
                  <a:extLst>
                    <a:ext uri="{9D8B030D-6E8A-4147-A177-3AD203B41FA5}">
                      <a16:colId xmlns:a16="http://schemas.microsoft.com/office/drawing/2014/main" val="1745128687"/>
                    </a:ext>
                  </a:extLst>
                </a:gridCol>
                <a:gridCol w="724151">
                  <a:extLst>
                    <a:ext uri="{9D8B030D-6E8A-4147-A177-3AD203B41FA5}">
                      <a16:colId xmlns:a16="http://schemas.microsoft.com/office/drawing/2014/main" val="2997485028"/>
                    </a:ext>
                  </a:extLst>
                </a:gridCol>
                <a:gridCol w="137277">
                  <a:extLst>
                    <a:ext uri="{9D8B030D-6E8A-4147-A177-3AD203B41FA5}">
                      <a16:colId xmlns:a16="http://schemas.microsoft.com/office/drawing/2014/main" val="5439610"/>
                    </a:ext>
                  </a:extLst>
                </a:gridCol>
                <a:gridCol w="851894">
                  <a:extLst>
                    <a:ext uri="{9D8B030D-6E8A-4147-A177-3AD203B41FA5}">
                      <a16:colId xmlns:a16="http://schemas.microsoft.com/office/drawing/2014/main" val="3826062439"/>
                    </a:ext>
                  </a:extLst>
                </a:gridCol>
                <a:gridCol w="713154">
                  <a:extLst>
                    <a:ext uri="{9D8B030D-6E8A-4147-A177-3AD203B41FA5}">
                      <a16:colId xmlns:a16="http://schemas.microsoft.com/office/drawing/2014/main" val="289692455"/>
                    </a:ext>
                  </a:extLst>
                </a:gridCol>
                <a:gridCol w="137277">
                  <a:extLst>
                    <a:ext uri="{9D8B030D-6E8A-4147-A177-3AD203B41FA5}">
                      <a16:colId xmlns:a16="http://schemas.microsoft.com/office/drawing/2014/main" val="4256925889"/>
                    </a:ext>
                  </a:extLst>
                </a:gridCol>
                <a:gridCol w="840895">
                  <a:extLst>
                    <a:ext uri="{9D8B030D-6E8A-4147-A177-3AD203B41FA5}">
                      <a16:colId xmlns:a16="http://schemas.microsoft.com/office/drawing/2014/main" val="3983439108"/>
                    </a:ext>
                  </a:extLst>
                </a:gridCol>
                <a:gridCol w="725846">
                  <a:extLst>
                    <a:ext uri="{9D8B030D-6E8A-4147-A177-3AD203B41FA5}">
                      <a16:colId xmlns:a16="http://schemas.microsoft.com/office/drawing/2014/main" val="4204190096"/>
                    </a:ext>
                  </a:extLst>
                </a:gridCol>
                <a:gridCol w="137277">
                  <a:extLst>
                    <a:ext uri="{9D8B030D-6E8A-4147-A177-3AD203B41FA5}">
                      <a16:colId xmlns:a16="http://schemas.microsoft.com/office/drawing/2014/main" val="2137546605"/>
                    </a:ext>
                  </a:extLst>
                </a:gridCol>
                <a:gridCol w="873890">
                  <a:extLst>
                    <a:ext uri="{9D8B030D-6E8A-4147-A177-3AD203B41FA5}">
                      <a16:colId xmlns:a16="http://schemas.microsoft.com/office/drawing/2014/main" val="3613759045"/>
                    </a:ext>
                  </a:extLst>
                </a:gridCol>
              </a:tblGrid>
              <a:tr h="7381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Day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8:45-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9:00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9:00 - 9:30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9:30-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10:15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10:15 - 10:40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10:40 – 10:55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11:00-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12:00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12:00-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13:00-15:15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0211"/>
                  </a:ext>
                </a:extLst>
              </a:tr>
              <a:tr h="12948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Spelling morning activity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Fluency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English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Assembly</a:t>
                      </a:r>
                    </a:p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(intervention time if needed)  </a:t>
                      </a:r>
                    </a:p>
                    <a:p>
                      <a:pPr marL="71755" marR="71755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B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 – 15:00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Swimming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15:00-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Reading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extLst>
                  <a:ext uri="{0D108BD9-81ED-4DB2-BD59-A6C34878D82A}">
                    <a16:rowId xmlns:a16="http://schemas.microsoft.com/office/drawing/2014/main" val="2939817635"/>
                  </a:ext>
                </a:extLst>
              </a:tr>
              <a:tr h="1107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Tue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Grammar morning activity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Guided reading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English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U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 – 13:20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fluency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13:20 – 14:20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Science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14:20-15:00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PSHE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15:00-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Reading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93445"/>
                  </a:ext>
                </a:extLst>
              </a:tr>
              <a:tr h="1107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Wed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Spelling morning activity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Guided reading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English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 – 13:20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fluency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13:20-14:15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Spanish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14:15 – 15:00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Music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15:00-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Reading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22198"/>
                  </a:ext>
                </a:extLst>
              </a:tr>
              <a:tr h="1096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Thurs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Grammar morning activity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Spelling test + new spellings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English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13:00-14:00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ICT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14:00-15:00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P.E.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15:00-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15:15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Reading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08884"/>
                  </a:ext>
                </a:extLst>
              </a:tr>
              <a:tr h="16045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Fri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Grammar morning activity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Handwriting practice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(until 9:15)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English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Assembly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(intervention time if needed)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K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Timestables test + Maths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13:00 – 13:20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Maths Fluency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13:20-14:00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14:00-15:00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Week 1: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History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Week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Art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15:00 – 15:15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Reading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59" marR="4695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30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6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be30cb-910a-4f5f-bec8-5d92a4ffe7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56731A57811F49BD4A04108EEEF5DA" ma:contentTypeVersion="12" ma:contentTypeDescription="Create a new document." ma:contentTypeScope="" ma:versionID="865d56dd3c40aeae182187a309d0f59a">
  <xsd:schema xmlns:xsd="http://www.w3.org/2001/XMLSchema" xmlns:xs="http://www.w3.org/2001/XMLSchema" xmlns:p="http://schemas.microsoft.com/office/2006/metadata/properties" xmlns:ns3="90be30cb-910a-4f5f-bec8-5d92a4ffe79e" targetNamespace="http://schemas.microsoft.com/office/2006/metadata/properties" ma:root="true" ma:fieldsID="a7d5750c133e1c8545b6eebce45766e8" ns3:_="">
    <xsd:import namespace="90be30cb-910a-4f5f-bec8-5d92a4ffe79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e30cb-910a-4f5f-bec8-5d92a4ffe79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B96A2-BAB7-40A6-9D6B-722968BF4E9A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0be30cb-910a-4f5f-bec8-5d92a4ffe79e"/>
  </ds:schemaRefs>
</ds:datastoreItem>
</file>

<file path=customXml/itemProps2.xml><?xml version="1.0" encoding="utf-8"?>
<ds:datastoreItem xmlns:ds="http://schemas.openxmlformats.org/officeDocument/2006/customXml" ds:itemID="{4B0E8537-99B9-4B82-8B24-D85F27F8E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49AA1-87C3-42A6-AA9D-DA7266FD6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e30cb-910a-4f5f-bec8-5d92a4ffe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1217</Words>
  <Application>Microsoft Office PowerPoint</Application>
  <PresentationFormat>Widescreen</PresentationFormat>
  <Paragraphs>238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-apple-system</vt:lpstr>
      <vt:lpstr>Aptos</vt:lpstr>
      <vt:lpstr>AR CENA</vt:lpstr>
      <vt:lpstr>Arial</vt:lpstr>
      <vt:lpstr>Calibri</vt:lpstr>
      <vt:lpstr>Calibri Light</vt:lpstr>
      <vt:lpstr>Nunito</vt:lpstr>
      <vt:lpstr>Open Sans</vt:lpstr>
      <vt:lpstr>Roboto</vt:lpstr>
      <vt:lpstr>XCCW Joined 14a</vt:lpstr>
      <vt:lpstr>Office Theme</vt:lpstr>
      <vt:lpstr> Welcome to Year 6</vt:lpstr>
      <vt:lpstr>Meet the Team</vt:lpstr>
      <vt:lpstr>Being ready for school</vt:lpstr>
      <vt:lpstr>Attend today, Achieve tomorrow!</vt:lpstr>
      <vt:lpstr>PowerPoint Presentation</vt:lpstr>
      <vt:lpstr>Girls' Uniform</vt:lpstr>
      <vt:lpstr>Boys' Uniform</vt:lpstr>
      <vt:lpstr>PE Kit Reminders</vt:lpstr>
      <vt:lpstr>PowerPoint Presentation</vt:lpstr>
      <vt:lpstr>Links to website</vt:lpstr>
      <vt:lpstr>PowerPoint Presentation</vt:lpstr>
      <vt:lpstr>Year  Curriculum Map</vt:lpstr>
      <vt:lpstr>PowerPoint Presentation</vt:lpstr>
      <vt:lpstr>Communication Reminders</vt:lpstr>
      <vt:lpstr>Home-Learning</vt:lpstr>
      <vt:lpstr>Reading at Home</vt:lpstr>
      <vt:lpstr>Interventions that could be used to support your child</vt:lpstr>
      <vt:lpstr>Year 6 Key learning statements - Reading</vt:lpstr>
      <vt:lpstr>Year 6 Key learning statements - Writing</vt:lpstr>
      <vt:lpstr>PowerPoint Presentation</vt:lpstr>
      <vt:lpstr>PowerPoint Presentation</vt:lpstr>
      <vt:lpstr>Year 6 Key learning statements - Maths</vt:lpstr>
      <vt:lpstr>Year 6 Key learning statements – Maths cont’d</vt:lpstr>
      <vt:lpstr>PowerPoint Presentation</vt:lpstr>
      <vt:lpstr>Statutory Assessment Information </vt:lpstr>
      <vt:lpstr>Key Dates</vt:lpstr>
      <vt:lpstr>Thank you for joining our Year 6 Workshop  Any Questions?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DelacroixR</dc:creator>
  <cp:lastModifiedBy>Amanda Victor</cp:lastModifiedBy>
  <cp:revision>46</cp:revision>
  <cp:lastPrinted>2022-09-20T11:53:31Z</cp:lastPrinted>
  <dcterms:created xsi:type="dcterms:W3CDTF">2020-09-06T13:17:39Z</dcterms:created>
  <dcterms:modified xsi:type="dcterms:W3CDTF">2025-09-15T05:13:48Z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0x0101007356731A57811F49BD4A04108EEEF5DA</vt:lpwstr>
  </property>
</Properties>
</file>