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6"/>
  </p:notesMasterIdLst>
  <p:sldIdLst>
    <p:sldId id="258" r:id="rId5"/>
    <p:sldId id="305" r:id="rId6"/>
    <p:sldId id="295" r:id="rId7"/>
    <p:sldId id="312" r:id="rId8"/>
    <p:sldId id="313" r:id="rId9"/>
    <p:sldId id="315" r:id="rId10"/>
    <p:sldId id="316" r:id="rId11"/>
    <p:sldId id="293" r:id="rId12"/>
    <p:sldId id="292" r:id="rId13"/>
    <p:sldId id="317" r:id="rId14"/>
    <p:sldId id="318" r:id="rId15"/>
    <p:sldId id="311" r:id="rId16"/>
    <p:sldId id="320" r:id="rId17"/>
    <p:sldId id="321" r:id="rId18"/>
    <p:sldId id="291" r:id="rId19"/>
    <p:sldId id="265" r:id="rId20"/>
    <p:sldId id="282" r:id="rId21"/>
    <p:sldId id="267" r:id="rId22"/>
    <p:sldId id="269" r:id="rId23"/>
    <p:sldId id="309" r:id="rId24"/>
    <p:sldId id="271" r:id="rId2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8" d="100"/>
          <a:sy n="58" d="100"/>
        </p:scale>
        <p:origin x="32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0C423F-C7F3-492C-9548-CE32FB4F7725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61B1F8-9D6C-4491-8DCB-D7EDF3A56E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788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5145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Mrs Conroy is split between two classes, fortunate to have other adults</a:t>
            </a:r>
          </a:p>
          <a:p>
            <a:r>
              <a:rPr lang="en-GB"/>
              <a:t>PPA/Leadership days – we aim to be consistent but my leadership day does change each half term to cover Mr </a:t>
            </a:r>
            <a:r>
              <a:rPr lang="en-GB" err="1"/>
              <a:t>Horleston</a:t>
            </a:r>
            <a:r>
              <a:rPr lang="en-GB"/>
              <a:t> – I am also carrying out an NPQH course, to minimise impact on the children I will move my day out of class to ensure the class is being covered by either myself or Mrs De la Croix.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3962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Names on everything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5621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Letter home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0902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8458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3813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5724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4242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5595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7898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61B1F8-9D6C-4491-8DCB-D7EDF3A56E22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1484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0492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18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633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616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103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509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318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370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34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081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93E32-8D6A-480F-9B2C-C851FABB1F1E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503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D93E32-8D6A-480F-9B2C-C851FABB1F1E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1E4A2B-4EAD-43B2-96E1-21004BDE7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13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admin@digswell.Herts.sch.uk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9819" y="271194"/>
            <a:ext cx="10619552" cy="1357581"/>
          </a:xfrm>
        </p:spPr>
        <p:txBody>
          <a:bodyPr>
            <a:noAutofit/>
          </a:bodyPr>
          <a:lstStyle/>
          <a:p>
            <a:br>
              <a:rPr lang="en-GB" sz="9600" dirty="0">
                <a:latin typeface="AR CENA" panose="02000000000000000000" pitchFamily="2" charset="0"/>
              </a:rPr>
            </a:br>
            <a:r>
              <a:rPr lang="en-GB" sz="7200" dirty="0">
                <a:latin typeface="AR CENA" panose="02000000000000000000" pitchFamily="2" charset="0"/>
              </a:rPr>
              <a:t>Welcome to Year 5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080" y="4373541"/>
            <a:ext cx="11925837" cy="1229237"/>
          </a:xfrm>
        </p:spPr>
        <p:txBody>
          <a:bodyPr>
            <a:normAutofit/>
          </a:bodyPr>
          <a:lstStyle/>
          <a:p>
            <a:r>
              <a:rPr lang="en-GB" sz="3200" i="1">
                <a:latin typeface="AR CENA" panose="02000000000000000000" pitchFamily="2" charset="0"/>
              </a:rPr>
              <a:t>Diversity, Inclusion, Belonging</a:t>
            </a:r>
            <a:endParaRPr lang="en-GB" sz="3200" i="1" dirty="0">
              <a:latin typeface="AR CENA" panose="02000000000000000000" pitchFamily="2" charset="0"/>
            </a:endParaRPr>
          </a:p>
        </p:txBody>
      </p:sp>
      <p:pic>
        <p:nvPicPr>
          <p:cNvPr id="7" name="Picture 6" descr="Four%20Swannes%20School%20LOGO%2002-07b&amp;w">
            <a:extLst>
              <a:ext uri="{FF2B5EF4-FFF2-40B4-BE49-F238E27FC236}">
                <a16:creationId xmlns:a16="http://schemas.microsoft.com/office/drawing/2014/main" id="{8A93E7B5-A641-52A3-B998-FAB0357374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198" y="2484459"/>
            <a:ext cx="3657600" cy="1479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70338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Meet the Team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35207"/>
            <a:ext cx="10515600" cy="4351338"/>
          </a:xfrm>
        </p:spPr>
        <p:txBody>
          <a:bodyPr>
            <a:normAutofit/>
          </a:bodyPr>
          <a:lstStyle/>
          <a:p>
            <a:r>
              <a:rPr lang="en-GB" dirty="0"/>
              <a:t>Class Teacher: Mr Walsh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Teaching Assistant: Miss Meak</a:t>
            </a:r>
          </a:p>
          <a:p>
            <a:endParaRPr lang="en-GB" dirty="0"/>
          </a:p>
          <a:p>
            <a:r>
              <a:rPr lang="en-GB" dirty="0"/>
              <a:t>Other adults: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9496" y="4001294"/>
            <a:ext cx="3432345" cy="2572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8756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Being ready for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761443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 dirty="0"/>
              <a:t>The gate is open from 8:35am</a:t>
            </a:r>
            <a:endParaRPr lang="en-GB" dirty="0">
              <a:ea typeface="Calibri"/>
              <a:cs typeface="Calibri"/>
            </a:endParaRPr>
          </a:p>
          <a:p>
            <a:r>
              <a:rPr lang="en-GB" dirty="0"/>
              <a:t>The whistle is blown at 8:45am</a:t>
            </a:r>
          </a:p>
          <a:p>
            <a:r>
              <a:rPr lang="en-GB" dirty="0"/>
              <a:t>The register is taken straight away – really important that children arrive on time.</a:t>
            </a:r>
          </a:p>
          <a:p>
            <a:r>
              <a:rPr lang="en-GB" dirty="0"/>
              <a:t>Dressed appropriately for the weather (named coats in winter)</a:t>
            </a:r>
          </a:p>
          <a:p>
            <a:r>
              <a:rPr lang="en-GB" dirty="0"/>
              <a:t>Water bottle brought to school each day</a:t>
            </a:r>
          </a:p>
          <a:p>
            <a:r>
              <a:rPr lang="en-GB" dirty="0"/>
              <a:t>A healthy snack can also be brought in for break time (no crisps or chocolate)</a:t>
            </a:r>
          </a:p>
          <a:p>
            <a:r>
              <a:rPr lang="en-GB" dirty="0"/>
              <a:t>Reading book and reading record brought to school each day – please make sure their reading book is in their school bag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76575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099BA9-340F-A898-713E-5040A9A12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Attend today, Achieve tomorrow!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570809-1F21-A5A5-EF97-769EFB90F2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61672"/>
            <a:ext cx="10515600" cy="4615291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>
                <a:solidFill>
                  <a:srgbClr val="111111"/>
                </a:solidFill>
                <a:latin typeface="-apple-system"/>
              </a:rPr>
              <a:t>Repeatedly missing school can have a significant long term impact on a child's learning</a:t>
            </a:r>
            <a:endParaRPr lang="en-GB" b="0" i="0" dirty="0">
              <a:solidFill>
                <a:srgbClr val="111111"/>
              </a:solidFill>
              <a:effectLst/>
              <a:latin typeface="-apple-system"/>
            </a:endParaRPr>
          </a:p>
          <a:p>
            <a:endParaRPr lang="en-GB" dirty="0"/>
          </a:p>
          <a:p>
            <a:pPr algn="l" fontAlgn="base"/>
            <a:r>
              <a:rPr lang="en-GB" b="0" i="0" dirty="0">
                <a:solidFill>
                  <a:srgbClr val="333333"/>
                </a:solidFill>
                <a:effectLst/>
                <a:latin typeface="Nunito"/>
              </a:rPr>
              <a:t>Pupils who miss between 10 and 20% of school (that’s 19 to 38 days per year) stand only a 35% chance of achieving five or more good GCSEs, compared to 73% of those who miss fewer than 5% of school days.</a:t>
            </a:r>
          </a:p>
          <a:p>
            <a:pPr marL="0" indent="0" algn="l" fontAlgn="base">
              <a:buNone/>
            </a:pPr>
            <a:endParaRPr lang="en-GB" b="0" i="0" dirty="0">
              <a:solidFill>
                <a:srgbClr val="333333"/>
              </a:solidFill>
              <a:effectLst/>
              <a:latin typeface="Nunito" pitchFamily="2" charset="0"/>
            </a:endParaRPr>
          </a:p>
          <a:p>
            <a:pPr fontAlgn="base"/>
            <a:r>
              <a:rPr lang="en-GB" dirty="0">
                <a:solidFill>
                  <a:srgbClr val="333333"/>
                </a:solidFill>
                <a:latin typeface="Nunito"/>
              </a:rPr>
              <a:t>Friendships can</a:t>
            </a:r>
            <a:r>
              <a:rPr lang="en-GB" b="0" i="0" dirty="0">
                <a:solidFill>
                  <a:srgbClr val="333333"/>
                </a:solidFill>
                <a:effectLst/>
                <a:latin typeface="Nunito"/>
              </a:rPr>
              <a:t> be affected by persistent absence, too: it can be hard for a child who misses lots of school to form relationships with their classmates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03057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64E68D-7BA7-A0DD-B6FD-B8DD30E331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75BE94-7FCF-99D8-4A27-5A26E7AC06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190048"/>
            <a:ext cx="10515600" cy="142611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9A501F-9F54-637A-725E-7CF5790505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3016" y="0"/>
            <a:ext cx="12192000" cy="497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750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62C46D-D6F5-43BD-7571-828D133BD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Girls' Uniform</a:t>
            </a:r>
          </a:p>
        </p:txBody>
      </p:sp>
      <p:pic>
        <p:nvPicPr>
          <p:cNvPr id="5" name="Content Placeholder 4" descr="A table with black text&#10;&#10;Description automatically generated">
            <a:extLst>
              <a:ext uri="{FF2B5EF4-FFF2-40B4-BE49-F238E27FC236}">
                <a16:creationId xmlns:a16="http://schemas.microsoft.com/office/drawing/2014/main" id="{AC109FE9-47E3-2E15-2148-B2F065A1B6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9135" y="1559428"/>
            <a:ext cx="10256931" cy="4933447"/>
          </a:xfrm>
        </p:spPr>
      </p:pic>
    </p:spTree>
    <p:extLst>
      <p:ext uri="{BB962C8B-B14F-4D97-AF65-F5344CB8AC3E}">
        <p14:creationId xmlns:p14="http://schemas.microsoft.com/office/powerpoint/2010/main" val="4725856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22E5C9-DD93-A624-771F-7F40BEE3B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Boys' Uniform</a:t>
            </a:r>
          </a:p>
        </p:txBody>
      </p:sp>
      <p:pic>
        <p:nvPicPr>
          <p:cNvPr id="5" name="Content Placeholder 4" descr="A white paper with black text&#10;&#10;Description automatically generated">
            <a:extLst>
              <a:ext uri="{FF2B5EF4-FFF2-40B4-BE49-F238E27FC236}">
                <a16:creationId xmlns:a16="http://schemas.microsoft.com/office/drawing/2014/main" id="{7A3DE50A-EB45-3483-5396-4B92F300C4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1422874"/>
            <a:ext cx="10699679" cy="4685910"/>
          </a:xfrm>
        </p:spPr>
      </p:pic>
    </p:spTree>
    <p:extLst>
      <p:ext uri="{BB962C8B-B14F-4D97-AF65-F5344CB8AC3E}">
        <p14:creationId xmlns:p14="http://schemas.microsoft.com/office/powerpoint/2010/main" val="4223672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PE Kit Reminders</a:t>
            </a:r>
          </a:p>
        </p:txBody>
      </p:sp>
      <p:sp>
        <p:nvSpPr>
          <p:cNvPr id="4" name="Rectangle 3"/>
          <p:cNvSpPr/>
          <p:nvPr/>
        </p:nvSpPr>
        <p:spPr>
          <a:xfrm>
            <a:off x="452063" y="1690688"/>
            <a:ext cx="551647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>
                <a:solidFill>
                  <a:srgbClr val="141414"/>
                </a:solidFill>
                <a:latin typeface="Roboto" panose="02000000000000000000" pitchFamily="2" charset="0"/>
              </a:rPr>
              <a:t>PE Kit</a:t>
            </a:r>
            <a:endParaRPr lang="en-GB" dirty="0">
              <a:solidFill>
                <a:srgbClr val="141414"/>
              </a:solidFill>
              <a:latin typeface="Roboto" panose="02000000000000000000" pitchFamily="2" charset="0"/>
            </a:endParaRPr>
          </a:p>
          <a:p>
            <a:r>
              <a:rPr lang="en-GB" dirty="0">
                <a:solidFill>
                  <a:srgbClr val="141414"/>
                </a:solidFill>
                <a:latin typeface="Roboto" panose="02000000000000000000" pitchFamily="2" charset="0"/>
              </a:rPr>
              <a:t>Plain white, round neck, t-shirt (school logo optional)</a:t>
            </a:r>
          </a:p>
          <a:p>
            <a:r>
              <a:rPr lang="en-GB" dirty="0">
                <a:solidFill>
                  <a:srgbClr val="141414"/>
                </a:solidFill>
                <a:latin typeface="Roboto" panose="02000000000000000000" pitchFamily="2" charset="0"/>
              </a:rPr>
              <a:t>Plain black shorts</a:t>
            </a:r>
          </a:p>
          <a:p>
            <a:endParaRPr lang="en-GB" dirty="0">
              <a:solidFill>
                <a:srgbClr val="141414"/>
              </a:solidFill>
              <a:latin typeface="Roboto" panose="02000000000000000000" pitchFamily="2" charset="0"/>
            </a:endParaRPr>
          </a:p>
          <a:p>
            <a:r>
              <a:rPr lang="en-GB" dirty="0">
                <a:solidFill>
                  <a:srgbClr val="141414"/>
                </a:solidFill>
                <a:latin typeface="Roboto" panose="02000000000000000000" pitchFamily="2" charset="0"/>
              </a:rPr>
              <a:t>Plain black/grey/dark blue joggers</a:t>
            </a:r>
          </a:p>
          <a:p>
            <a:r>
              <a:rPr lang="en-GB" dirty="0">
                <a:solidFill>
                  <a:srgbClr val="141414"/>
                </a:solidFill>
                <a:latin typeface="Roboto" panose="02000000000000000000" pitchFamily="2" charset="0"/>
              </a:rPr>
              <a:t>School jumper</a:t>
            </a:r>
          </a:p>
          <a:p>
            <a:endParaRPr lang="en-GB" dirty="0">
              <a:solidFill>
                <a:srgbClr val="141414"/>
              </a:solidFill>
              <a:latin typeface="Roboto" panose="02000000000000000000" pitchFamily="2" charset="0"/>
            </a:endParaRPr>
          </a:p>
          <a:p>
            <a:r>
              <a:rPr lang="en-GB" dirty="0">
                <a:solidFill>
                  <a:srgbClr val="141414"/>
                </a:solidFill>
                <a:latin typeface="Roboto" panose="02000000000000000000" pitchFamily="2" charset="0"/>
              </a:rPr>
              <a:t>Trainers</a:t>
            </a:r>
          </a:p>
        </p:txBody>
      </p:sp>
      <p:sp>
        <p:nvSpPr>
          <p:cNvPr id="5" name="Rectangle 4"/>
          <p:cNvSpPr/>
          <p:nvPr/>
        </p:nvSpPr>
        <p:spPr>
          <a:xfrm>
            <a:off x="6335685" y="1690688"/>
            <a:ext cx="513033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>
                <a:solidFill>
                  <a:srgbClr val="141414"/>
                </a:solidFill>
                <a:latin typeface="Roboto" panose="02000000000000000000" pitchFamily="2" charset="0"/>
              </a:rPr>
              <a:t>PE Kit Expectations</a:t>
            </a:r>
            <a:endParaRPr lang="en-GB">
              <a:solidFill>
                <a:srgbClr val="141414"/>
              </a:solidFill>
              <a:latin typeface="Roboto" panose="02000000000000000000" pitchFamily="2" charset="0"/>
            </a:endParaRPr>
          </a:p>
          <a:p>
            <a:r>
              <a:rPr lang="en-GB">
                <a:solidFill>
                  <a:srgbClr val="141414"/>
                </a:solidFill>
                <a:latin typeface="Roboto" panose="02000000000000000000" pitchFamily="2" charset="0"/>
              </a:rPr>
              <a:t>It is better for PE Kits to be left in school every day.</a:t>
            </a:r>
          </a:p>
          <a:p>
            <a:endParaRPr lang="en-GB">
              <a:solidFill>
                <a:srgbClr val="141414"/>
              </a:solidFill>
              <a:latin typeface="Roboto" panose="02000000000000000000" pitchFamily="2" charset="0"/>
            </a:endParaRPr>
          </a:p>
          <a:p>
            <a:r>
              <a:rPr lang="en-GB">
                <a:solidFill>
                  <a:srgbClr val="141414"/>
                </a:solidFill>
                <a:latin typeface="Roboto" panose="02000000000000000000" pitchFamily="2" charset="0"/>
              </a:rPr>
              <a:t>It is our preference that PE kits are taken home and washed weekly.</a:t>
            </a:r>
          </a:p>
          <a:p>
            <a:endParaRPr lang="en-GB">
              <a:solidFill>
                <a:srgbClr val="141414"/>
              </a:solidFill>
              <a:latin typeface="Roboto" panose="02000000000000000000" pitchFamily="2" charset="0"/>
            </a:endParaRPr>
          </a:p>
          <a:p>
            <a:r>
              <a:rPr lang="en-GB">
                <a:solidFill>
                  <a:srgbClr val="141414"/>
                </a:solidFill>
                <a:latin typeface="Roboto" panose="02000000000000000000" pitchFamily="2" charset="0"/>
              </a:rPr>
              <a:t>Children will be able to do PE kit in their school uniform as long as their footwear is deemed safe for the activity being carried out. </a:t>
            </a:r>
          </a:p>
          <a:p>
            <a:endParaRPr lang="en-GB">
              <a:solidFill>
                <a:srgbClr val="141414"/>
              </a:solidFill>
              <a:latin typeface="Roboto" panose="02000000000000000000" pitchFamily="2" charset="0"/>
            </a:endParaRPr>
          </a:p>
          <a:p>
            <a:r>
              <a:rPr lang="en-GB">
                <a:solidFill>
                  <a:srgbClr val="141414"/>
                </a:solidFill>
                <a:latin typeface="Roboto" panose="02000000000000000000" pitchFamily="2" charset="0"/>
              </a:rPr>
              <a:t>If a PE kit isn’t in school then a quick conversation between the class teacher and parent will take place.</a:t>
            </a:r>
          </a:p>
          <a:p>
            <a:endParaRPr lang="en-GB">
              <a:solidFill>
                <a:srgbClr val="141414"/>
              </a:solidFill>
              <a:latin typeface="Roboto" panose="02000000000000000000" pitchFamily="2" charset="0"/>
            </a:endParaRPr>
          </a:p>
          <a:p>
            <a:r>
              <a:rPr lang="en-GB">
                <a:solidFill>
                  <a:srgbClr val="141414"/>
                </a:solidFill>
                <a:latin typeface="Roboto" panose="02000000000000000000" pitchFamily="2" charset="0"/>
              </a:rPr>
              <a:t>If a PE Kit is missing on a regular basis e.g. 3 weeks in a row then suitable consequences will be applied.</a:t>
            </a:r>
          </a:p>
          <a:p>
            <a:endParaRPr lang="en-GB">
              <a:solidFill>
                <a:srgbClr val="141414"/>
              </a:solidFill>
              <a:latin typeface="Roboto" panose="02000000000000000000" pitchFamily="2" charset="0"/>
            </a:endParaRPr>
          </a:p>
          <a:p>
            <a:endParaRPr lang="en-GB">
              <a:solidFill>
                <a:srgbClr val="141414"/>
              </a:solidFill>
              <a:latin typeface="Roboto" panose="02000000000000000000" pitchFamily="2" charset="0"/>
            </a:endParaRPr>
          </a:p>
        </p:txBody>
      </p:sp>
      <p:sp>
        <p:nvSpPr>
          <p:cNvPr id="3" name="Rectangle: Beveled 2">
            <a:extLst>
              <a:ext uri="{FF2B5EF4-FFF2-40B4-BE49-F238E27FC236}">
                <a16:creationId xmlns:a16="http://schemas.microsoft.com/office/drawing/2014/main" id="{63BA004E-3F05-E825-28D1-612233D89E31}"/>
              </a:ext>
            </a:extLst>
          </p:cNvPr>
          <p:cNvSpPr/>
          <p:nvPr/>
        </p:nvSpPr>
        <p:spPr>
          <a:xfrm>
            <a:off x="452063" y="4366517"/>
            <a:ext cx="4818580" cy="1880171"/>
          </a:xfrm>
          <a:prstGeom prst="bevel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Year 5 have PE on Tuesday (Swimming) and Friday </a:t>
            </a:r>
          </a:p>
        </p:txBody>
      </p:sp>
    </p:spTree>
    <p:extLst>
      <p:ext uri="{BB962C8B-B14F-4D97-AF65-F5344CB8AC3E}">
        <p14:creationId xmlns:p14="http://schemas.microsoft.com/office/powerpoint/2010/main" val="15423231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Class Timetable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C092CE-E27D-B615-9901-DE0F01E402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78123"/>
            <a:ext cx="12192000" cy="4914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1617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CEB1F-244D-D3EC-AE9C-2900D51B5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Links to website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363F19-FBB2-0EE8-845E-0E69BA5549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Lots of class information can be found on the school website</a:t>
            </a:r>
          </a:p>
          <a:p>
            <a:r>
              <a:rPr lang="en-GB" dirty="0"/>
              <a:t>We regularly update our class page with photos and videos of our work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7B13207-5A4C-34BB-1FC3-0BB4C3CEC49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416" b="32134"/>
          <a:stretch/>
        </p:blipFill>
        <p:spPr>
          <a:xfrm>
            <a:off x="1119883" y="3244039"/>
            <a:ext cx="9102903" cy="3248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6539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58E31-51BB-BEBF-0488-C1516B510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screenshot of a red screen&#10;&#10;Description automatically generated">
            <a:extLst>
              <a:ext uri="{FF2B5EF4-FFF2-40B4-BE49-F238E27FC236}">
                <a16:creationId xmlns:a16="http://schemas.microsoft.com/office/drawing/2014/main" id="{30EBB855-DFCA-BE48-9D2C-86633821E8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353" y="365125"/>
            <a:ext cx="11042331" cy="6103714"/>
          </a:xfrm>
        </p:spPr>
      </p:pic>
    </p:spTree>
    <p:extLst>
      <p:ext uri="{BB962C8B-B14F-4D97-AF65-F5344CB8AC3E}">
        <p14:creationId xmlns:p14="http://schemas.microsoft.com/office/powerpoint/2010/main" val="30944233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60653-4594-16C4-6692-B3A1D9B9EA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7313" y="-109315"/>
            <a:ext cx="10515600" cy="1325563"/>
          </a:xfrm>
        </p:spPr>
        <p:txBody>
          <a:bodyPr/>
          <a:lstStyle/>
          <a:p>
            <a:r>
              <a:rPr lang="en-GB" dirty="0"/>
              <a:t>Year 5 Curriculum Map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61CAC3-BF3B-6E07-287F-8B2B05001F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617" y="1024541"/>
            <a:ext cx="8678486" cy="5229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0472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90F80AB-3256-34CC-FB3E-A800890A04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b="742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422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8069CFA-81DF-24F5-E883-669A5D0B2A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3858" b="6873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4795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Communication Reminders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All urgent messages should be communicated to the </a:t>
            </a:r>
            <a:r>
              <a:rPr lang="en-GB" u="sng" dirty="0"/>
              <a:t>School Office </a:t>
            </a:r>
            <a:r>
              <a:rPr lang="en-GB" dirty="0"/>
              <a:t>via telephone or in person on the day.</a:t>
            </a:r>
          </a:p>
          <a:p>
            <a:r>
              <a:rPr lang="en-GB" dirty="0"/>
              <a:t>Feel free to pass a note or a letter to the office in the morning if needed.</a:t>
            </a:r>
          </a:p>
          <a:p>
            <a:r>
              <a:rPr lang="en-GB" dirty="0"/>
              <a:t>All non-urgent messages that you wish to communicate via email should be directed to the School Office on </a:t>
            </a:r>
            <a:r>
              <a:rPr lang="en-GB" dirty="0">
                <a:hlinkClick r:id="rId3"/>
              </a:rPr>
              <a:t>admin@fourswannes.herts.sch.uk</a:t>
            </a:r>
            <a:r>
              <a:rPr lang="en-GB" dirty="0"/>
              <a:t> – in the subject heading you can state who you wish the email to be forwarded to.</a:t>
            </a:r>
          </a:p>
          <a:p>
            <a:r>
              <a:rPr lang="en-GB" dirty="0"/>
              <a:t>To make an appointment with the class teacher, please speak to the school office or telephone the school office on </a:t>
            </a:r>
            <a:r>
              <a:rPr lang="en-GB" b="1" i="0" dirty="0">
                <a:effectLst/>
                <a:latin typeface="Open Sans" panose="020F0502020204030204" pitchFamily="34" charset="0"/>
              </a:rPr>
              <a:t>01992 763939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808619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6102" y="1071789"/>
            <a:ext cx="10682012" cy="5520204"/>
          </a:xfr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 marL="0" indent="0">
              <a:buNone/>
            </a:pPr>
            <a:r>
              <a:rPr lang="en-GB" sz="9600" b="1" dirty="0">
                <a:latin typeface="Calibri"/>
                <a:ea typeface="Calibri"/>
                <a:cs typeface="Calibri"/>
              </a:rPr>
              <a:t>This Year we will continue to send home Home-Learning. Home-Learning will be sent home w/b  14/9 </a:t>
            </a:r>
          </a:p>
          <a:p>
            <a:pPr marL="0" indent="0">
              <a:buNone/>
            </a:pPr>
            <a:endParaRPr lang="en-GB" sz="6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7200" b="1" dirty="0">
                <a:latin typeface="Calibri" panose="020F0502020204030204" pitchFamily="34" charset="0"/>
                <a:cs typeface="Calibri" panose="020F0502020204030204" pitchFamily="34" charset="0"/>
              </a:rPr>
              <a:t>Sent home on a </a:t>
            </a:r>
            <a:r>
              <a:rPr lang="en-GB" sz="7200" b="1" u="sng" dirty="0">
                <a:solidFill>
                  <a:schemeClr val="accent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Friday     </a:t>
            </a:r>
            <a:r>
              <a:rPr lang="en-GB" sz="7200" b="1" dirty="0">
                <a:latin typeface="Calibri" panose="020F0502020204030204" pitchFamily="34" charset="0"/>
                <a:cs typeface="Calibri" panose="020F0502020204030204" pitchFamily="34" charset="0"/>
              </a:rPr>
              <a:t> to be returned the following _Tuesday___</a:t>
            </a:r>
          </a:p>
          <a:p>
            <a:pPr marL="0" indent="0">
              <a:buNone/>
            </a:pPr>
            <a:endParaRPr lang="en-GB" sz="7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7200" dirty="0">
                <a:latin typeface="Calibri" panose="020F0502020204030204" pitchFamily="34" charset="0"/>
                <a:cs typeface="Calibri" panose="020F0502020204030204" pitchFamily="34" charset="0"/>
              </a:rPr>
              <a:t>Comprehension or Grammar activity</a:t>
            </a:r>
          </a:p>
          <a:p>
            <a:r>
              <a:rPr lang="en-GB" sz="7200" dirty="0">
                <a:latin typeface="Calibri" panose="020F0502020204030204" pitchFamily="34" charset="0"/>
                <a:cs typeface="Calibri" panose="020F0502020204030204" pitchFamily="34" charset="0"/>
              </a:rPr>
              <a:t>Maths fluency activity</a:t>
            </a:r>
          </a:p>
          <a:p>
            <a:pPr marL="0" indent="0">
              <a:buNone/>
            </a:pPr>
            <a:endParaRPr lang="en-GB" sz="7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7200" b="1" u="sng" dirty="0">
                <a:latin typeface="Calibri" panose="020F0502020204030204" pitchFamily="34" charset="0"/>
                <a:cs typeface="Calibri" panose="020F0502020204030204" pitchFamily="34" charset="0"/>
              </a:rPr>
              <a:t>Additionally, we expect your child to : </a:t>
            </a:r>
          </a:p>
          <a:p>
            <a:r>
              <a:rPr lang="en-GB" sz="7200" dirty="0">
                <a:latin typeface="Calibri" panose="020F0502020204030204" pitchFamily="34" charset="0"/>
                <a:cs typeface="Calibri" panose="020F0502020204030204" pitchFamily="34" charset="0"/>
              </a:rPr>
              <a:t>Practise times tables </a:t>
            </a:r>
          </a:p>
          <a:p>
            <a:r>
              <a:rPr lang="en-GB" sz="7200" dirty="0">
                <a:latin typeface="Calibri"/>
                <a:ea typeface="Calibri"/>
                <a:cs typeface="Calibri"/>
              </a:rPr>
              <a:t>Learn spellings (handed out on a </a:t>
            </a:r>
            <a:r>
              <a:rPr lang="en-GB" sz="7200" b="1" u="sng" dirty="0">
                <a:latin typeface="Calibri"/>
                <a:ea typeface="Calibri"/>
                <a:cs typeface="Calibri"/>
              </a:rPr>
              <a:t>Thursday </a:t>
            </a:r>
            <a:r>
              <a:rPr lang="en-GB" sz="7200" dirty="0">
                <a:latin typeface="Calibri"/>
                <a:ea typeface="Calibri"/>
                <a:cs typeface="Calibri"/>
              </a:rPr>
              <a:t>for a test the following </a:t>
            </a:r>
            <a:r>
              <a:rPr lang="en-GB" sz="7200" b="1" u="sng" dirty="0">
                <a:latin typeface="Calibri"/>
                <a:ea typeface="Calibri"/>
                <a:cs typeface="Calibri"/>
              </a:rPr>
              <a:t>Thursday</a:t>
            </a:r>
          </a:p>
          <a:p>
            <a:r>
              <a:rPr lang="en-GB" sz="7200" dirty="0">
                <a:latin typeface="Calibri" panose="020F0502020204030204" pitchFamily="34" charset="0"/>
                <a:cs typeface="Calibri" panose="020F0502020204030204" pitchFamily="34" charset="0"/>
              </a:rPr>
              <a:t>Read </a:t>
            </a:r>
            <a:r>
              <a:rPr lang="en-GB" sz="7200" b="1" u="sng" dirty="0">
                <a:latin typeface="Calibri" panose="020F0502020204030204" pitchFamily="34" charset="0"/>
                <a:cs typeface="Calibri" panose="020F0502020204030204" pitchFamily="34" charset="0"/>
              </a:rPr>
              <a:t>at least </a:t>
            </a:r>
            <a:r>
              <a:rPr lang="en-GB" sz="7200" dirty="0">
                <a:latin typeface="Calibri" panose="020F0502020204030204" pitchFamily="34" charset="0"/>
                <a:cs typeface="Calibri" panose="020F0502020204030204" pitchFamily="34" charset="0"/>
              </a:rPr>
              <a:t>3 x weekly with an adult</a:t>
            </a:r>
          </a:p>
          <a:p>
            <a:pPr marL="0" indent="0">
              <a:buNone/>
            </a:pPr>
            <a:endParaRPr lang="en-GB" sz="7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72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Your help in supporting your child with their home-learning is greatly appreciated.</a:t>
            </a:r>
          </a:p>
          <a:p>
            <a:r>
              <a:rPr lang="en-GB" sz="72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It is important that the children try their best with the activity set. Please let us know if your child is finding it difficult.</a:t>
            </a:r>
          </a:p>
          <a:p>
            <a:r>
              <a:rPr lang="en-GB" sz="72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Feedback on home-learning is verbal.</a:t>
            </a:r>
            <a:endParaRPr lang="en-GB" sz="7200" dirty="0"/>
          </a:p>
          <a:p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59823" y="0"/>
            <a:ext cx="10515600" cy="1071789"/>
          </a:xfrm>
        </p:spPr>
        <p:txBody>
          <a:bodyPr/>
          <a:lstStyle/>
          <a:p>
            <a:pPr algn="ctr"/>
            <a:r>
              <a:rPr lang="en-GB" u="sng">
                <a:latin typeface="AR CENA" panose="02000000000000000000"/>
              </a:rPr>
              <a:t>Home-Learning</a:t>
            </a:r>
          </a:p>
        </p:txBody>
      </p:sp>
    </p:spTree>
    <p:extLst>
      <p:ext uri="{BB962C8B-B14F-4D97-AF65-F5344CB8AC3E}">
        <p14:creationId xmlns:p14="http://schemas.microsoft.com/office/powerpoint/2010/main" val="9168808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/>
              <a:t>Reading 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1463040"/>
            <a:ext cx="10863025" cy="485893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Children will develop their reading skills through a variety of opportunities including independent reading, guided reading and shared reading.</a:t>
            </a:r>
          </a:p>
          <a:p>
            <a:r>
              <a:rPr lang="en-GB" dirty="0"/>
              <a:t>How you can help at home:</a:t>
            </a:r>
          </a:p>
          <a:p>
            <a:pPr lvl="1"/>
            <a:r>
              <a:rPr lang="en-GB" dirty="0"/>
              <a:t>Children should be reading at home 3 times a week</a:t>
            </a:r>
          </a:p>
          <a:p>
            <a:pPr lvl="1"/>
            <a:r>
              <a:rPr lang="en-GB" dirty="0"/>
              <a:t>Talk about the book and ask questions.</a:t>
            </a:r>
            <a:endParaRPr lang="en-GB" dirty="0">
              <a:cs typeface="Calibri"/>
            </a:endParaRPr>
          </a:p>
          <a:p>
            <a:pPr marL="457200" lvl="1" indent="0">
              <a:buNone/>
            </a:pPr>
            <a:endParaRPr lang="en-GB" dirty="0"/>
          </a:p>
          <a:p>
            <a:r>
              <a:rPr lang="en-GB" dirty="0"/>
              <a:t>As soon as a book is finished, please return it so it can be exchanged for a new one</a:t>
            </a:r>
          </a:p>
          <a:p>
            <a:endParaRPr lang="en-GB" dirty="0"/>
          </a:p>
          <a:p>
            <a:pPr marL="457200" lvl="1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50242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7857" y="260068"/>
            <a:ext cx="11587942" cy="1065494"/>
          </a:xfrm>
        </p:spPr>
        <p:txBody>
          <a:bodyPr>
            <a:normAutofit/>
          </a:bodyPr>
          <a:lstStyle/>
          <a:p>
            <a:r>
              <a:rPr lang="en-GB" sz="3200" u="sng">
                <a:latin typeface="AR CENA" panose="02000000000000000000"/>
              </a:rPr>
              <a:t>Interventions that could be used to support your child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062" y="1305650"/>
            <a:ext cx="10515600" cy="519161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Through our ongoing formative assessments, decisions over the weeks ahead will be made as to best help your child to make progress in their learning.</a:t>
            </a:r>
          </a:p>
          <a:p>
            <a:pPr marL="0" indent="0">
              <a:buNone/>
            </a:pPr>
            <a:endParaRPr lang="en-GB" u="sng" dirty="0"/>
          </a:p>
          <a:p>
            <a:pPr marL="0" indent="0">
              <a:buNone/>
            </a:pPr>
            <a:r>
              <a:rPr lang="en-GB" u="sng" dirty="0"/>
              <a:t>Interventions may include </a:t>
            </a:r>
            <a:r>
              <a:rPr lang="en-GB" dirty="0"/>
              <a:t>:</a:t>
            </a:r>
          </a:p>
          <a:p>
            <a:r>
              <a:rPr lang="en-GB" dirty="0"/>
              <a:t>Targeted / booster phonic groups</a:t>
            </a:r>
          </a:p>
          <a:p>
            <a:r>
              <a:rPr lang="en-GB" dirty="0"/>
              <a:t>Early morning Writing/ Reading and Maths groups</a:t>
            </a:r>
          </a:p>
          <a:p>
            <a:r>
              <a:rPr lang="en-GB" dirty="0"/>
              <a:t>Use of ‘Lexia’ for reading and phonics skills at home</a:t>
            </a:r>
          </a:p>
          <a:p>
            <a:r>
              <a:rPr lang="en-GB" dirty="0"/>
              <a:t>Social group activities led by familiar and trusted adults</a:t>
            </a:r>
          </a:p>
          <a:p>
            <a:r>
              <a:rPr lang="en-GB" dirty="0"/>
              <a:t>Additional fine-motor skills/ handwriting support</a:t>
            </a:r>
          </a:p>
          <a:p>
            <a:r>
              <a:rPr lang="en-GB" dirty="0"/>
              <a:t>Pre-teaching and guided teaching opportunities</a:t>
            </a:r>
          </a:p>
          <a:p>
            <a:r>
              <a:rPr lang="en-GB" dirty="0"/>
              <a:t>Drawing and Talking</a:t>
            </a:r>
          </a:p>
          <a:p>
            <a:r>
              <a:rPr lang="en-GB" dirty="0"/>
              <a:t>Protective Behaviours</a:t>
            </a:r>
          </a:p>
          <a:p>
            <a:r>
              <a:rPr lang="en-GB" dirty="0"/>
              <a:t>Lego Therapy</a:t>
            </a:r>
          </a:p>
          <a:p>
            <a:r>
              <a:rPr lang="en-GB" dirty="0"/>
              <a:t>Speech and Language support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83175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B5255AA-7EE5-2402-A9C7-AAF3BEC133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6116" y="1997180"/>
            <a:ext cx="8516369" cy="486082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8D2D3C5-9603-85B4-9A10-4C6FE94D4D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0469" y="623563"/>
            <a:ext cx="7408487" cy="6279356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FF515FA2-9CEB-F1A9-E6D8-45DDD47792E1}"/>
              </a:ext>
            </a:extLst>
          </p:cNvPr>
          <p:cNvGrpSpPr/>
          <p:nvPr/>
        </p:nvGrpSpPr>
        <p:grpSpPr>
          <a:xfrm>
            <a:off x="1321526" y="1311965"/>
            <a:ext cx="9080239" cy="4533905"/>
            <a:chOff x="3111761" y="3227824"/>
            <a:chExt cx="6154009" cy="2353003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9AFCB20A-1967-BC9D-E133-A7A670ADD7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111761" y="3227824"/>
              <a:ext cx="6154009" cy="1648055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7847E25F-89C9-C831-78A7-30C2FB9B3E6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187972" y="4875879"/>
              <a:ext cx="6077798" cy="70494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89464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F39E0-00BF-41AD-B1E7-FD3898C75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Dates (update with any trips etc that you know about from the start of term)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3B6CA6-FD6D-4C8D-AA17-A873F81C8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 fontAlgn="base">
              <a:buNone/>
            </a:pPr>
            <a:endParaRPr lang="en-US" b="0" i="0" dirty="0">
              <a:solidFill>
                <a:srgbClr val="000000"/>
              </a:solidFill>
              <a:effectLst/>
              <a:ea typeface="Calibri"/>
              <a:cs typeface="Calibri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endParaRPr lang="en-GB" b="0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Half Term: 23/10/26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Parent Consultations: November </a:t>
            </a:r>
          </a:p>
          <a:p>
            <a:pPr marL="0" indent="0" algn="l" rtl="0" fontAlgn="base">
              <a:buNone/>
            </a:pPr>
            <a:endParaRPr lang="en-US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Last Day of term: 18/12/26</a:t>
            </a:r>
            <a:endParaRPr lang="en-GB" b="0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68977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063875"/>
          </a:xfrm>
        </p:spPr>
        <p:txBody>
          <a:bodyPr/>
          <a:lstStyle/>
          <a:p>
            <a:pPr algn="ctr"/>
            <a:r>
              <a:rPr lang="en-GB" b="1" u="sng" dirty="0"/>
              <a:t>Thank you </a:t>
            </a:r>
            <a:r>
              <a:rPr lang="en-GB" dirty="0"/>
              <a:t>for joining our </a:t>
            </a:r>
            <a:r>
              <a:rPr lang="en-GB"/>
              <a:t>Year  </a:t>
            </a:r>
            <a:r>
              <a:rPr lang="en-GB" dirty="0"/>
              <a:t>Workshop</a:t>
            </a:r>
            <a:br>
              <a:rPr lang="en-GB" dirty="0"/>
            </a:br>
            <a:br>
              <a:rPr lang="en-GB" dirty="0"/>
            </a:br>
            <a:r>
              <a:rPr lang="en-GB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9026464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362709062AF1F48BE6AA34E618609FA" ma:contentTypeVersion="18" ma:contentTypeDescription="Create a new document." ma:contentTypeScope="" ma:versionID="bb4b80d1655b5ba84bd2736c15bb8091">
  <xsd:schema xmlns:xsd="http://www.w3.org/2001/XMLSchema" xmlns:xs="http://www.w3.org/2001/XMLSchema" xmlns:p="http://schemas.microsoft.com/office/2006/metadata/properties" xmlns:ns2="1cb47aad-5c8d-40bf-b9c1-93cca5e1f605" xmlns:ns3="28e145ab-f759-4b0c-85f3-55011be2f771" targetNamespace="http://schemas.microsoft.com/office/2006/metadata/properties" ma:root="true" ma:fieldsID="de4a6161fd20a6686d83a468cb1be572" ns2:_="" ns3:_="">
    <xsd:import namespace="1cb47aad-5c8d-40bf-b9c1-93cca5e1f605"/>
    <xsd:import namespace="28e145ab-f759-4b0c-85f3-55011be2f77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cb47aad-5c8d-40bf-b9c1-93cca5e1f60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ce382e0-7c1e-428d-8ddd-e3a3a478407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8e145ab-f759-4b0c-85f3-55011be2f771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1796a52-ddb6-4b7f-94df-02fa63f0829f}" ma:internalName="TaxCatchAll" ma:showField="CatchAllData" ma:web="28e145ab-f759-4b0c-85f3-55011be2f77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cb47aad-5c8d-40bf-b9c1-93cca5e1f605">
      <Terms xmlns="http://schemas.microsoft.com/office/infopath/2007/PartnerControls"/>
    </lcf76f155ced4ddcb4097134ff3c332f>
    <TaxCatchAll xmlns="28e145ab-f759-4b0c-85f3-55011be2f771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02C81FA-F43B-4422-9F1E-FA60F9C64E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cb47aad-5c8d-40bf-b9c1-93cca5e1f605"/>
    <ds:schemaRef ds:uri="28e145ab-f759-4b0c-85f3-55011be2f77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F8B96A2-BAB7-40A6-9D6B-722968BF4E9A}">
  <ds:schemaRefs>
    <ds:schemaRef ds:uri="http://schemas.microsoft.com/office/infopath/2007/PartnerControls"/>
    <ds:schemaRef ds:uri="http://purl.org/dc/dcmitype/"/>
    <ds:schemaRef ds:uri="http://purl.org/dc/terms/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28e145ab-f759-4b0c-85f3-55011be2f771"/>
    <ds:schemaRef ds:uri="1cb47aad-5c8d-40bf-b9c1-93cca5e1f605"/>
  </ds:schemaRefs>
</ds:datastoreItem>
</file>

<file path=customXml/itemProps3.xml><?xml version="1.0" encoding="utf-8"?>
<ds:datastoreItem xmlns:ds="http://schemas.openxmlformats.org/officeDocument/2006/customXml" ds:itemID="{4B0E8537-99B9-4B82-8B24-D85F27F8E59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2771</TotalTime>
  <Words>925</Words>
  <Application>Microsoft Office PowerPoint</Application>
  <PresentationFormat>Widescreen</PresentationFormat>
  <Paragraphs>117</Paragraphs>
  <Slides>21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0" baseType="lpstr">
      <vt:lpstr>-apple-system</vt:lpstr>
      <vt:lpstr>AR CENA</vt:lpstr>
      <vt:lpstr>Arial</vt:lpstr>
      <vt:lpstr>Calibri</vt:lpstr>
      <vt:lpstr>Calibri Light</vt:lpstr>
      <vt:lpstr>Nunito</vt:lpstr>
      <vt:lpstr>Open Sans</vt:lpstr>
      <vt:lpstr>Roboto</vt:lpstr>
      <vt:lpstr>Office Theme</vt:lpstr>
      <vt:lpstr> Welcome to Year 5</vt:lpstr>
      <vt:lpstr>Meet the Team</vt:lpstr>
      <vt:lpstr>Being ready for school</vt:lpstr>
      <vt:lpstr>Attend today, Achieve tomorrow!</vt:lpstr>
      <vt:lpstr>PowerPoint Presentation</vt:lpstr>
      <vt:lpstr>Girls' Uniform</vt:lpstr>
      <vt:lpstr>Boys' Uniform</vt:lpstr>
      <vt:lpstr>PE Kit Reminders</vt:lpstr>
      <vt:lpstr>Class Timetable</vt:lpstr>
      <vt:lpstr>Links to website</vt:lpstr>
      <vt:lpstr>PowerPoint Presentation</vt:lpstr>
      <vt:lpstr>Year 5 Curriculum Map</vt:lpstr>
      <vt:lpstr>PowerPoint Presentation</vt:lpstr>
      <vt:lpstr>PowerPoint Presentation</vt:lpstr>
      <vt:lpstr>Communication Reminders</vt:lpstr>
      <vt:lpstr>Home-Learning</vt:lpstr>
      <vt:lpstr>Reading at Home</vt:lpstr>
      <vt:lpstr>Interventions that could be used to support your child</vt:lpstr>
      <vt:lpstr>PowerPoint Presentation</vt:lpstr>
      <vt:lpstr>Key Dates (update with any trips etc that you know about from the start of term)</vt:lpstr>
      <vt:lpstr>Thank you for joining our Year  Workshop  Any Questions?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DelacroixR</dc:creator>
  <cp:lastModifiedBy>Steven Walsh</cp:lastModifiedBy>
  <cp:revision>45</cp:revision>
  <cp:lastPrinted>2022-09-20T11:53:31Z</cp:lastPrinted>
  <dcterms:created xsi:type="dcterms:W3CDTF">2020-09-06T13:17:39Z</dcterms:created>
  <dcterms:modified xsi:type="dcterms:W3CDTF">2026-09-11T07:23:51Z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0x0101000362709062AF1F48BE6AA34E618609FA</vt:lpwstr>
  </property>
</Properties>
</file>