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8"/>
  </p:notesMasterIdLst>
  <p:sldIdLst>
    <p:sldId id="258" r:id="rId5"/>
    <p:sldId id="305" r:id="rId6"/>
    <p:sldId id="295" r:id="rId7"/>
    <p:sldId id="312" r:id="rId8"/>
    <p:sldId id="313" r:id="rId9"/>
    <p:sldId id="315" r:id="rId10"/>
    <p:sldId id="316" r:id="rId11"/>
    <p:sldId id="293" r:id="rId12"/>
    <p:sldId id="292" r:id="rId13"/>
    <p:sldId id="317" r:id="rId14"/>
    <p:sldId id="318" r:id="rId15"/>
    <p:sldId id="320" r:id="rId16"/>
    <p:sldId id="322" r:id="rId17"/>
    <p:sldId id="321" r:id="rId18"/>
    <p:sldId id="291" r:id="rId19"/>
    <p:sldId id="265" r:id="rId20"/>
    <p:sldId id="282" r:id="rId21"/>
    <p:sldId id="267" r:id="rId22"/>
    <p:sldId id="269" r:id="rId23"/>
    <p:sldId id="272" r:id="rId24"/>
    <p:sldId id="273" r:id="rId25"/>
    <p:sldId id="309" r:id="rId26"/>
    <p:sldId id="271" r:id="rId2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C26480-C753-02D3-87CA-39F70A9A2C19}" v="233" dt="2025-09-07T10:24:09.9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330" autoAdjust="0"/>
  </p:normalViewPr>
  <p:slideViewPr>
    <p:cSldViewPr snapToGrid="0">
      <p:cViewPr varScale="1">
        <p:scale>
          <a:sx n="69" d="100"/>
          <a:sy n="69" d="100"/>
        </p:scale>
        <p:origin x="326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0C423F-C7F3-492C-9548-CE32FB4F7725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1B1F8-9D6C-4491-8DCB-D7EDF3A56E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788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514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396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Names on everything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5621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Letter home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0902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845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3813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5724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4242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5595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7898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1484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049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18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633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616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10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509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318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370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34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081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503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93E32-8D6A-480F-9B2C-C851FABB1F1E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13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admin@digswell.Herts.sch.uk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0662" y="4267832"/>
            <a:ext cx="4805996" cy="1297115"/>
          </a:xfrm>
        </p:spPr>
        <p:txBody>
          <a:bodyPr anchor="t">
            <a:normAutofit/>
          </a:bodyPr>
          <a:lstStyle/>
          <a:p>
            <a:pPr algn="l"/>
            <a:br>
              <a:rPr lang="en-GB" sz="4000" dirty="0">
                <a:solidFill>
                  <a:schemeClr val="tx2"/>
                </a:solidFill>
                <a:latin typeface="Arial Narrow" panose="020B0606020202030204" pitchFamily="34" charset="0"/>
              </a:rPr>
            </a:br>
            <a:r>
              <a:rPr lang="en-GB" sz="4000" dirty="0">
                <a:solidFill>
                  <a:schemeClr val="tx2"/>
                </a:solidFill>
                <a:latin typeface="Arial Narrow" panose="020B0606020202030204" pitchFamily="34" charset="0"/>
              </a:rPr>
              <a:t>Welcome to Year 3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0966" y="3428999"/>
            <a:ext cx="4805691" cy="838831"/>
          </a:xfrm>
        </p:spPr>
        <p:txBody>
          <a:bodyPr anchor="b">
            <a:normAutofit/>
          </a:bodyPr>
          <a:lstStyle/>
          <a:p>
            <a:pPr algn="l"/>
            <a:r>
              <a:rPr lang="en-GB" sz="2800" b="1" i="1" dirty="0">
                <a:solidFill>
                  <a:schemeClr val="tx2"/>
                </a:solidFill>
                <a:latin typeface="Arial Narrow" panose="020B0606020202030204" pitchFamily="34" charset="0"/>
              </a:rPr>
              <a:t>Diversity, Inclusion, Belonging</a:t>
            </a:r>
          </a:p>
        </p:txBody>
      </p:sp>
      <p:pic>
        <p:nvPicPr>
          <p:cNvPr id="7" name="Picture 6" descr="Four%20Swannes%20School%20LOGO%2002-07b&amp;w">
            <a:extLst>
              <a:ext uri="{FF2B5EF4-FFF2-40B4-BE49-F238E27FC236}">
                <a16:creationId xmlns:a16="http://schemas.microsoft.com/office/drawing/2014/main" id="{8A93E7B5-A641-52A3-B998-FAB0357374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0470" y="3050298"/>
            <a:ext cx="4141760" cy="1671804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  <a:noFill/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070338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dirty="0">
                <a:latin typeface="Arial Narrow" panose="020B0606020202030204" pitchFamily="34" charset="0"/>
              </a:rPr>
              <a:t>Meet the Team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822" y="2910065"/>
            <a:ext cx="4997356" cy="32835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3200" b="1" dirty="0">
                <a:latin typeface="Arial Narrow" panose="020B0606020202030204" pitchFamily="34" charset="0"/>
              </a:rPr>
              <a:t>Class Teacher:  </a:t>
            </a:r>
            <a:r>
              <a:rPr lang="en-GB" sz="3200" dirty="0">
                <a:latin typeface="Arial Narrow" panose="020B0606020202030204" pitchFamily="34" charset="0"/>
              </a:rPr>
              <a:t>Miss Ertac</a:t>
            </a:r>
          </a:p>
          <a:p>
            <a:pPr marL="0" indent="0">
              <a:buNone/>
            </a:pPr>
            <a:endParaRPr lang="en-GB" sz="3200" dirty="0">
              <a:latin typeface="Arial Narrow" panose="020B0606020202030204" pitchFamily="34" charset="0"/>
            </a:endParaRPr>
          </a:p>
          <a:p>
            <a:r>
              <a:rPr lang="en-GB" sz="3200" b="1" dirty="0">
                <a:latin typeface="Arial Narrow" panose="020B0606020202030204" pitchFamily="34" charset="0"/>
              </a:rPr>
              <a:t>Teaching Assistant: </a:t>
            </a:r>
          </a:p>
          <a:p>
            <a:pPr marL="0" indent="0">
              <a:buNone/>
            </a:pPr>
            <a:r>
              <a:rPr lang="en-GB" sz="3200" dirty="0">
                <a:latin typeface="Arial Narrow" panose="020B0606020202030204" pitchFamily="34" charset="0"/>
              </a:rPr>
              <a:t>   Mrs Cunningham</a:t>
            </a:r>
          </a:p>
          <a:p>
            <a:endParaRPr lang="en-GB" sz="2200" dirty="0"/>
          </a:p>
          <a:p>
            <a:endParaRPr lang="en-GB" sz="2200" dirty="0"/>
          </a:p>
          <a:p>
            <a:pPr marL="0" indent="0">
              <a:buNone/>
            </a:pPr>
            <a:endParaRPr lang="en-GB" sz="2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l="6469" r="18304"/>
          <a:stretch>
            <a:fillRect/>
          </a:stretch>
        </p:blipFill>
        <p:spPr>
          <a:xfrm>
            <a:off x="5310177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10875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Arial Narrow" panose="020B0606020202030204" pitchFamily="34" charset="0"/>
              </a:rPr>
              <a:t>Being ready for school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7181505"/>
          </a:xfrm>
        </p:spPr>
        <p:txBody>
          <a:bodyPr anchor="ctr">
            <a:normAutofit/>
          </a:bodyPr>
          <a:lstStyle/>
          <a:p>
            <a:r>
              <a:rPr lang="en-GB" dirty="0">
                <a:latin typeface="Arial Narrow" panose="020B0606020202030204" pitchFamily="34" charset="0"/>
              </a:rPr>
              <a:t>The gate is open from 8:35am</a:t>
            </a:r>
          </a:p>
          <a:p>
            <a:r>
              <a:rPr lang="en-GB" dirty="0">
                <a:latin typeface="Arial Narrow" panose="020B0606020202030204" pitchFamily="34" charset="0"/>
              </a:rPr>
              <a:t>The whistle is blown at 8:45am</a:t>
            </a:r>
          </a:p>
          <a:p>
            <a:r>
              <a:rPr lang="en-GB" dirty="0">
                <a:latin typeface="Arial Narrow" panose="020B0606020202030204" pitchFamily="34" charset="0"/>
              </a:rPr>
              <a:t>The register is taken straight away – very important that children arrive on time.</a:t>
            </a:r>
          </a:p>
          <a:p>
            <a:r>
              <a:rPr lang="en-GB" dirty="0">
                <a:latin typeface="Arial Narrow" panose="020B0606020202030204" pitchFamily="34" charset="0"/>
              </a:rPr>
              <a:t>Dressed appropriately for the weather (named coats in winter)</a:t>
            </a:r>
          </a:p>
          <a:p>
            <a:r>
              <a:rPr lang="en-GB" dirty="0">
                <a:latin typeface="Arial Narrow" panose="020B0606020202030204" pitchFamily="34" charset="0"/>
              </a:rPr>
              <a:t>Water bottle brought to school each day</a:t>
            </a:r>
          </a:p>
          <a:p>
            <a:r>
              <a:rPr lang="en-GB" dirty="0">
                <a:latin typeface="Arial Narrow" panose="020B0606020202030204" pitchFamily="34" charset="0"/>
              </a:rPr>
              <a:t>A healthy snack can also be brought in for break time (no crisps or chocolate)</a:t>
            </a:r>
          </a:p>
          <a:p>
            <a:r>
              <a:rPr lang="en-GB" dirty="0">
                <a:latin typeface="Arial Narrow" panose="020B0606020202030204" pitchFamily="34" charset="0"/>
              </a:rPr>
              <a:t>Reading book and reading record brought to school each day – please make their reading book in their school bag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657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099BA9-340F-A898-713E-5040A9A12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Arial Narrow" panose="020B0606020202030204" pitchFamily="34" charset="0"/>
              </a:rPr>
              <a:t>Attend today, Achieve tomorrow!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70809-1F21-A5A5-EF97-769EFB90F2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400" dirty="0">
                <a:latin typeface="Arial Narrow" panose="020B0606020202030204" pitchFamily="34" charset="0"/>
              </a:rPr>
              <a:t>Repeatedly missing school can have a significant long-term impact on a child's learning</a:t>
            </a:r>
            <a:endParaRPr lang="en-GB" sz="2400" b="0" i="0" dirty="0">
              <a:effectLst/>
              <a:latin typeface="Arial Narrow" panose="020B0606020202030204" pitchFamily="34" charset="0"/>
            </a:endParaRPr>
          </a:p>
          <a:p>
            <a:endParaRPr lang="en-GB" sz="2400" dirty="0">
              <a:latin typeface="Arial Narrow" panose="020B0606020202030204" pitchFamily="34" charset="0"/>
            </a:endParaRPr>
          </a:p>
          <a:p>
            <a:pPr fontAlgn="base"/>
            <a:r>
              <a:rPr lang="en-GB" sz="2400" b="0" i="0" dirty="0">
                <a:effectLst/>
                <a:latin typeface="Arial Narrow" panose="020B0606020202030204" pitchFamily="34" charset="0"/>
              </a:rPr>
              <a:t>Pupils who miss between 10 and 20% of school (that’s 19 to 38 days per year) stand only a 35% chance of achieving five or more good GCSEs, compared to 73% of those who miss fewer than 5% of school days.</a:t>
            </a:r>
          </a:p>
          <a:p>
            <a:pPr marL="0" indent="0" fontAlgn="base">
              <a:buNone/>
            </a:pPr>
            <a:endParaRPr lang="en-GB" sz="2400" b="0" i="0" dirty="0">
              <a:effectLst/>
              <a:latin typeface="Arial Narrow" panose="020B0606020202030204" pitchFamily="34" charset="0"/>
            </a:endParaRPr>
          </a:p>
          <a:p>
            <a:pPr fontAlgn="base"/>
            <a:r>
              <a:rPr lang="en-GB" sz="2400" dirty="0">
                <a:latin typeface="Arial Narrow" panose="020B0606020202030204" pitchFamily="34" charset="0"/>
              </a:rPr>
              <a:t>Friendships can</a:t>
            </a:r>
            <a:r>
              <a:rPr lang="en-GB" sz="2400" b="0" i="0" dirty="0">
                <a:effectLst/>
                <a:latin typeface="Arial Narrow" panose="020B0606020202030204" pitchFamily="34" charset="0"/>
              </a:rPr>
              <a:t> be affected by persistent absence, too: it can be hard for a child who misses lots of school to form relationships with their classmates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670305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64E68D-7BA7-A0DD-B6FD-B8DD30E33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endParaRPr lang="en-US" sz="3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9A501F-9F54-637A-725E-7CF5790505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346" y="1675227"/>
            <a:ext cx="10783308" cy="439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75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Document 9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62C46D-D6F5-43BD-7571-828D133BD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Girls' Uniform</a:t>
            </a:r>
          </a:p>
        </p:txBody>
      </p:sp>
      <p:pic>
        <p:nvPicPr>
          <p:cNvPr id="5" name="Content Placeholder 4" descr="A table with black text&#10;&#10;Description automatically generated">
            <a:extLst>
              <a:ext uri="{FF2B5EF4-FFF2-40B4-BE49-F238E27FC236}">
                <a16:creationId xmlns:a16="http://schemas.microsoft.com/office/drawing/2014/main" id="{AC109FE9-47E3-2E15-2148-B2F065A1B6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822" y="1954836"/>
            <a:ext cx="9173189" cy="4403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585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Document 9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22E5C9-DD93-A624-771F-7F40BEE3B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Boys' Uniform</a:t>
            </a:r>
          </a:p>
        </p:txBody>
      </p:sp>
      <p:pic>
        <p:nvPicPr>
          <p:cNvPr id="5" name="Content Placeholder 4" descr="A white paper with black text&#10;&#10;Description automatically generated">
            <a:extLst>
              <a:ext uri="{FF2B5EF4-FFF2-40B4-BE49-F238E27FC236}">
                <a16:creationId xmlns:a16="http://schemas.microsoft.com/office/drawing/2014/main" id="{7A3DE50A-EB45-3483-5396-4B92F300C4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953" y="2252254"/>
            <a:ext cx="9399891" cy="411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67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676" y="85853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kern="1200" dirty="0">
                <a:solidFill>
                  <a:schemeClr val="tx1"/>
                </a:solidFill>
                <a:latin typeface="Arial Narrow" panose="020B0606020202030204" pitchFamily="34" charset="0"/>
              </a:rPr>
              <a:t>PE Kit Reminders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836676" y="1677373"/>
            <a:ext cx="10515600" cy="4251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200" b="1" u="sng" dirty="0">
                <a:latin typeface="Arial Narrow" panose="020B0606020202030204" pitchFamily="34" charset="0"/>
              </a:rPr>
              <a:t>PE Kit</a:t>
            </a:r>
            <a:endParaRPr lang="en-US" sz="2200" dirty="0">
              <a:latin typeface="Arial Narrow" panose="020B0606020202030204" pitchFamily="34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 Narrow" panose="020B0606020202030204" pitchFamily="34" charset="0"/>
              </a:rPr>
              <a:t>Plain white, round neck, t-shirt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200" dirty="0">
                <a:latin typeface="Arial Narrow" panose="020B0606020202030204" pitchFamily="34" charset="0"/>
              </a:rPr>
              <a:t>(school logo optional)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 Narrow" panose="020B0606020202030204" pitchFamily="34" charset="0"/>
              </a:rPr>
              <a:t>Plain black shorts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 Narrow" panose="020B0606020202030204" pitchFamily="34" charset="0"/>
              </a:rPr>
              <a:t>Plain black/grey/dark blue joggers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 Narrow" panose="020B0606020202030204" pitchFamily="34" charset="0"/>
              </a:rPr>
              <a:t>School jumper</a:t>
            </a:r>
            <a:endParaRPr lang="en-US" sz="22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 Narrow" panose="020B0606020202030204" pitchFamily="34" charset="0"/>
              </a:rPr>
              <a:t>Trainers/</a:t>
            </a:r>
            <a:r>
              <a:rPr lang="en-US" sz="2200" dirty="0" err="1">
                <a:latin typeface="Arial Narrow" panose="020B0606020202030204" pitchFamily="34" charset="0"/>
              </a:rPr>
              <a:t>Plimsolls</a:t>
            </a:r>
            <a:r>
              <a:rPr lang="en-US" sz="2200" dirty="0">
                <a:latin typeface="Arial Narrow" panose="020B0606020202030204" pitchFamily="34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6335685" y="1690688"/>
            <a:ext cx="5130338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2000" b="1" u="sng" dirty="0">
                <a:solidFill>
                  <a:srgbClr val="141414"/>
                </a:solidFill>
                <a:latin typeface="Arial Narrow" panose="020B0606020202030204" pitchFamily="34" charset="0"/>
              </a:rPr>
              <a:t>PE Kit Expectations</a:t>
            </a:r>
            <a:endParaRPr lang="en-GB" sz="2000" dirty="0">
              <a:solidFill>
                <a:srgbClr val="141414"/>
              </a:solidFill>
              <a:latin typeface="Arial Narrow" panose="020B060602020203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2000" dirty="0">
                <a:solidFill>
                  <a:srgbClr val="141414"/>
                </a:solidFill>
                <a:latin typeface="Arial Narrow" panose="020B0606020202030204" pitchFamily="34" charset="0"/>
              </a:rPr>
              <a:t>It is better for PE Kits to be left in school every day.</a:t>
            </a:r>
          </a:p>
          <a:p>
            <a:pPr>
              <a:spcAft>
                <a:spcPts val="600"/>
              </a:spcAft>
            </a:pPr>
            <a:endParaRPr lang="en-GB" sz="1000" dirty="0">
              <a:solidFill>
                <a:srgbClr val="141414"/>
              </a:solidFill>
              <a:latin typeface="Arial Narrow" panose="020B060602020203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2000" dirty="0">
                <a:solidFill>
                  <a:srgbClr val="141414"/>
                </a:solidFill>
                <a:latin typeface="Arial Narrow" panose="020B0606020202030204" pitchFamily="34" charset="0"/>
              </a:rPr>
              <a:t>It is our preference that PE kits are taken home and washed weekly.</a:t>
            </a:r>
          </a:p>
          <a:p>
            <a:pPr>
              <a:spcAft>
                <a:spcPts val="600"/>
              </a:spcAft>
            </a:pPr>
            <a:endParaRPr lang="en-GB" sz="1000" dirty="0">
              <a:solidFill>
                <a:srgbClr val="141414"/>
              </a:solidFill>
              <a:latin typeface="Arial Narrow" panose="020B060602020203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2000" dirty="0">
                <a:solidFill>
                  <a:srgbClr val="141414"/>
                </a:solidFill>
                <a:latin typeface="Arial Narrow" panose="020B0606020202030204" pitchFamily="34" charset="0"/>
              </a:rPr>
              <a:t>Children will be able to do PE kit in their school uniform if their footwear is deemed safe for the activity being carried out. </a:t>
            </a:r>
          </a:p>
          <a:p>
            <a:pPr>
              <a:spcAft>
                <a:spcPts val="600"/>
              </a:spcAft>
            </a:pPr>
            <a:endParaRPr lang="en-GB" sz="1000" dirty="0">
              <a:solidFill>
                <a:srgbClr val="141414"/>
              </a:solidFill>
              <a:latin typeface="Arial Narrow" panose="020B060602020203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2000" dirty="0">
                <a:solidFill>
                  <a:srgbClr val="141414"/>
                </a:solidFill>
                <a:latin typeface="Arial Narrow" panose="020B0606020202030204" pitchFamily="34" charset="0"/>
              </a:rPr>
              <a:t>If a PE kit isn’t in school, then a quick conversation between the class teacher and parent will take place.</a:t>
            </a:r>
          </a:p>
          <a:p>
            <a:pPr>
              <a:spcAft>
                <a:spcPts val="600"/>
              </a:spcAft>
            </a:pPr>
            <a:endParaRPr lang="en-GB" sz="1000" dirty="0">
              <a:solidFill>
                <a:srgbClr val="141414"/>
              </a:solidFill>
              <a:latin typeface="Arial Narrow" panose="020B060602020203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2000" dirty="0">
                <a:solidFill>
                  <a:srgbClr val="141414"/>
                </a:solidFill>
                <a:latin typeface="Arial Narrow" panose="020B0606020202030204" pitchFamily="34" charset="0"/>
              </a:rPr>
              <a:t>If a PE Kit is missing on a regular basis e.g. 3 weeks in a row, then suitable consequences will be applied.</a:t>
            </a:r>
          </a:p>
          <a:p>
            <a:pPr>
              <a:spcAft>
                <a:spcPts val="600"/>
              </a:spcAft>
            </a:pPr>
            <a:endParaRPr lang="en-GB" dirty="0">
              <a:solidFill>
                <a:srgbClr val="141414"/>
              </a:solidFill>
              <a:latin typeface="Arial Narrow" panose="020B0606020202030204" pitchFamily="34" charset="0"/>
            </a:endParaRPr>
          </a:p>
          <a:p>
            <a:pPr>
              <a:spcAft>
                <a:spcPts val="600"/>
              </a:spcAft>
            </a:pPr>
            <a:endParaRPr lang="en-GB" dirty="0">
              <a:solidFill>
                <a:srgbClr val="141414"/>
              </a:solidFill>
              <a:latin typeface="Roboto" panose="02000000000000000000" pitchFamily="2" charset="0"/>
            </a:endParaRPr>
          </a:p>
        </p:txBody>
      </p:sp>
      <p:sp>
        <p:nvSpPr>
          <p:cNvPr id="3" name="Rectangle: Beveled 2">
            <a:extLst>
              <a:ext uri="{FF2B5EF4-FFF2-40B4-BE49-F238E27FC236}">
                <a16:creationId xmlns:a16="http://schemas.microsoft.com/office/drawing/2014/main" id="{63BA004E-3F05-E825-28D1-612233D89E31}"/>
              </a:ext>
            </a:extLst>
          </p:cNvPr>
          <p:cNvSpPr/>
          <p:nvPr/>
        </p:nvSpPr>
        <p:spPr>
          <a:xfrm>
            <a:off x="669036" y="4514538"/>
            <a:ext cx="4818580" cy="1880171"/>
          </a:xfrm>
          <a:prstGeom prst="bevel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sz="2800" dirty="0">
                <a:latin typeface="Arial Narrow" panose="020B0606020202030204" pitchFamily="34" charset="0"/>
              </a:rPr>
              <a:t>Year 3  have PE on</a:t>
            </a:r>
          </a:p>
          <a:p>
            <a:pPr algn="ctr">
              <a:spcAft>
                <a:spcPts val="600"/>
              </a:spcAft>
            </a:pPr>
            <a:r>
              <a:rPr lang="en-GB" sz="2800" dirty="0">
                <a:latin typeface="Arial Narrow" panose="020B0606020202030204" pitchFamily="34" charset="0"/>
              </a:rPr>
              <a:t>Wednesday and Thursday</a:t>
            </a:r>
          </a:p>
        </p:txBody>
      </p:sp>
    </p:spTree>
    <p:extLst>
      <p:ext uri="{BB962C8B-B14F-4D97-AF65-F5344CB8AC3E}">
        <p14:creationId xmlns:p14="http://schemas.microsoft.com/office/powerpoint/2010/main" val="1542323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881" y="417576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Class Timetable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sX0" fmla="*/ 0 w 4572000"/>
              <a:gd name="csY0" fmla="*/ 0 h 18288"/>
              <a:gd name="csX1" fmla="*/ 515983 w 4572000"/>
              <a:gd name="csY1" fmla="*/ 0 h 18288"/>
              <a:gd name="csX2" fmla="*/ 1031966 w 4572000"/>
              <a:gd name="csY2" fmla="*/ 0 h 18288"/>
              <a:gd name="csX3" fmla="*/ 1639389 w 4572000"/>
              <a:gd name="csY3" fmla="*/ 0 h 18288"/>
              <a:gd name="csX4" fmla="*/ 2383971 w 4572000"/>
              <a:gd name="csY4" fmla="*/ 0 h 18288"/>
              <a:gd name="csX5" fmla="*/ 2945674 w 4572000"/>
              <a:gd name="csY5" fmla="*/ 0 h 18288"/>
              <a:gd name="csX6" fmla="*/ 3507377 w 4572000"/>
              <a:gd name="csY6" fmla="*/ 0 h 18288"/>
              <a:gd name="csX7" fmla="*/ 4572000 w 4572000"/>
              <a:gd name="csY7" fmla="*/ 0 h 18288"/>
              <a:gd name="csX8" fmla="*/ 4572000 w 4572000"/>
              <a:gd name="csY8" fmla="*/ 18288 h 18288"/>
              <a:gd name="csX9" fmla="*/ 3873137 w 4572000"/>
              <a:gd name="csY9" fmla="*/ 18288 h 18288"/>
              <a:gd name="csX10" fmla="*/ 3311434 w 4572000"/>
              <a:gd name="csY10" fmla="*/ 18288 h 18288"/>
              <a:gd name="csX11" fmla="*/ 2749731 w 4572000"/>
              <a:gd name="csY11" fmla="*/ 18288 h 18288"/>
              <a:gd name="csX12" fmla="*/ 2050869 w 4572000"/>
              <a:gd name="csY12" fmla="*/ 18288 h 18288"/>
              <a:gd name="csX13" fmla="*/ 1306286 w 4572000"/>
              <a:gd name="csY13" fmla="*/ 18288 h 18288"/>
              <a:gd name="csX14" fmla="*/ 790303 w 4572000"/>
              <a:gd name="csY14" fmla="*/ 18288 h 18288"/>
              <a:gd name="csX15" fmla="*/ 0 w 4572000"/>
              <a:gd name="csY15" fmla="*/ 18288 h 18288"/>
              <a:gd name="csX16" fmla="*/ 0 w 457200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2814C1-BFB6-0074-BEA7-763550DC2A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836" y="1960102"/>
            <a:ext cx="8208327" cy="4480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161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32AEEBC8-9D30-42EF-95F2-386C2653FB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DCEB1F-244D-D3EC-AE9C-2900D51B5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502920"/>
            <a:ext cx="3419856" cy="1463040"/>
          </a:xfrm>
        </p:spPr>
        <p:txBody>
          <a:bodyPr anchor="ctr">
            <a:normAutofit/>
          </a:bodyPr>
          <a:lstStyle/>
          <a:p>
            <a:r>
              <a:rPr lang="en-GB" sz="4800" dirty="0">
                <a:latin typeface="Arial Narrow" panose="020B0606020202030204" pitchFamily="34" charset="0"/>
              </a:rPr>
              <a:t>Links to website</a:t>
            </a:r>
          </a:p>
        </p:txBody>
      </p:sp>
      <p:sp>
        <p:nvSpPr>
          <p:cNvPr id="20" name="sketch line">
            <a:extLst>
              <a:ext uri="{FF2B5EF4-FFF2-40B4-BE49-F238E27FC236}">
                <a16:creationId xmlns:a16="http://schemas.microsoft.com/office/drawing/2014/main" id="{2E92FA66-67D7-4CB4-94D3-E643A9AD4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66159" y="1225296"/>
            <a:ext cx="1554480" cy="18288"/>
          </a:xfrm>
          <a:custGeom>
            <a:avLst/>
            <a:gdLst>
              <a:gd name="csX0" fmla="*/ 0 w 1554480"/>
              <a:gd name="csY0" fmla="*/ 0 h 18288"/>
              <a:gd name="csX1" fmla="*/ 549250 w 1554480"/>
              <a:gd name="csY1" fmla="*/ 0 h 18288"/>
              <a:gd name="csX2" fmla="*/ 1082954 w 1554480"/>
              <a:gd name="csY2" fmla="*/ 0 h 18288"/>
              <a:gd name="csX3" fmla="*/ 1554480 w 1554480"/>
              <a:gd name="csY3" fmla="*/ 0 h 18288"/>
              <a:gd name="csX4" fmla="*/ 1554480 w 1554480"/>
              <a:gd name="csY4" fmla="*/ 18288 h 18288"/>
              <a:gd name="csX5" fmla="*/ 1067410 w 1554480"/>
              <a:gd name="csY5" fmla="*/ 18288 h 18288"/>
              <a:gd name="csX6" fmla="*/ 549250 w 1554480"/>
              <a:gd name="csY6" fmla="*/ 18288 h 18288"/>
              <a:gd name="csX7" fmla="*/ 0 w 1554480"/>
              <a:gd name="csY7" fmla="*/ 18288 h 18288"/>
              <a:gd name="csX8" fmla="*/ 0 w 1554480"/>
              <a:gd name="csY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1554480" h="18288" fill="none" extrusionOk="0">
                <a:moveTo>
                  <a:pt x="0" y="0"/>
                </a:moveTo>
                <a:cubicBezTo>
                  <a:pt x="114141" y="-19864"/>
                  <a:pt x="345055" y="-1657"/>
                  <a:pt x="549250" y="0"/>
                </a:cubicBezTo>
                <a:cubicBezTo>
                  <a:pt x="753445" y="1657"/>
                  <a:pt x="862292" y="-5674"/>
                  <a:pt x="1082954" y="0"/>
                </a:cubicBezTo>
                <a:cubicBezTo>
                  <a:pt x="1303616" y="5674"/>
                  <a:pt x="1363530" y="4537"/>
                  <a:pt x="1554480" y="0"/>
                </a:cubicBezTo>
                <a:cubicBezTo>
                  <a:pt x="1554963" y="7176"/>
                  <a:pt x="1553909" y="13682"/>
                  <a:pt x="1554480" y="18288"/>
                </a:cubicBezTo>
                <a:cubicBezTo>
                  <a:pt x="1338847" y="6127"/>
                  <a:pt x="1215066" y="37851"/>
                  <a:pt x="1067410" y="18288"/>
                </a:cubicBezTo>
                <a:cubicBezTo>
                  <a:pt x="919754" y="-1275"/>
                  <a:pt x="800465" y="3080"/>
                  <a:pt x="549250" y="18288"/>
                </a:cubicBezTo>
                <a:cubicBezTo>
                  <a:pt x="298035" y="33496"/>
                  <a:pt x="158868" y="22769"/>
                  <a:pt x="0" y="18288"/>
                </a:cubicBezTo>
                <a:cubicBezTo>
                  <a:pt x="-655" y="13237"/>
                  <a:pt x="709" y="4645"/>
                  <a:pt x="0" y="0"/>
                </a:cubicBezTo>
                <a:close/>
              </a:path>
              <a:path w="1554480" h="18288" stroke="0" extrusionOk="0">
                <a:moveTo>
                  <a:pt x="0" y="0"/>
                </a:moveTo>
                <a:cubicBezTo>
                  <a:pt x="249941" y="-58"/>
                  <a:pt x="367334" y="23448"/>
                  <a:pt x="502615" y="0"/>
                </a:cubicBezTo>
                <a:cubicBezTo>
                  <a:pt x="637897" y="-23448"/>
                  <a:pt x="813653" y="-20418"/>
                  <a:pt x="974141" y="0"/>
                </a:cubicBezTo>
                <a:cubicBezTo>
                  <a:pt x="1134629" y="20418"/>
                  <a:pt x="1268772" y="6288"/>
                  <a:pt x="1554480" y="0"/>
                </a:cubicBezTo>
                <a:cubicBezTo>
                  <a:pt x="1554917" y="7222"/>
                  <a:pt x="1555359" y="13299"/>
                  <a:pt x="1554480" y="18288"/>
                </a:cubicBezTo>
                <a:cubicBezTo>
                  <a:pt x="1336087" y="12172"/>
                  <a:pt x="1310024" y="19759"/>
                  <a:pt x="1067410" y="18288"/>
                </a:cubicBezTo>
                <a:cubicBezTo>
                  <a:pt x="824796" y="16818"/>
                  <a:pt x="787902" y="34647"/>
                  <a:pt x="518160" y="18288"/>
                </a:cubicBezTo>
                <a:cubicBezTo>
                  <a:pt x="248418" y="1930"/>
                  <a:pt x="133160" y="9205"/>
                  <a:pt x="0" y="18288"/>
                </a:cubicBezTo>
                <a:cubicBezTo>
                  <a:pt x="-643" y="9451"/>
                  <a:pt x="-340" y="711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63F19-FBB2-0EE8-845E-0E69BA5549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5" y="502920"/>
            <a:ext cx="6894576" cy="1463040"/>
          </a:xfrm>
        </p:spPr>
        <p:txBody>
          <a:bodyPr anchor="ctr">
            <a:normAutofit/>
          </a:bodyPr>
          <a:lstStyle/>
          <a:p>
            <a:r>
              <a:rPr lang="en-GB" sz="2200">
                <a:latin typeface="Arial Narrow" panose="020B0606020202030204" pitchFamily="34" charset="0"/>
              </a:rPr>
              <a:t>Lots of class information can be found on the school website</a:t>
            </a:r>
          </a:p>
          <a:p>
            <a:r>
              <a:rPr lang="en-GB" sz="2200">
                <a:latin typeface="Arial Narrow" panose="020B0606020202030204" pitchFamily="34" charset="0"/>
              </a:rPr>
              <a:t>We regularly update our class page with photos and videos of our work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DF99509-E497-D82B-7C70-EB7140387C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6390" y="2290936"/>
            <a:ext cx="9427028" cy="3959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6539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C58E31-51BB-BEBF-0488-C1516B510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17576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kern="1200" dirty="0">
                <a:solidFill>
                  <a:schemeClr val="tx1"/>
                </a:solidFill>
                <a:latin typeface="Arial Narrow" panose="020B0606020202030204" pitchFamily="34" charset="0"/>
              </a:rPr>
              <a:t>Class Page:</a:t>
            </a:r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sX0" fmla="*/ 0 w 4572000"/>
              <a:gd name="csY0" fmla="*/ 0 h 18288"/>
              <a:gd name="csX1" fmla="*/ 515983 w 4572000"/>
              <a:gd name="csY1" fmla="*/ 0 h 18288"/>
              <a:gd name="csX2" fmla="*/ 1031966 w 4572000"/>
              <a:gd name="csY2" fmla="*/ 0 h 18288"/>
              <a:gd name="csX3" fmla="*/ 1639389 w 4572000"/>
              <a:gd name="csY3" fmla="*/ 0 h 18288"/>
              <a:gd name="csX4" fmla="*/ 2383971 w 4572000"/>
              <a:gd name="csY4" fmla="*/ 0 h 18288"/>
              <a:gd name="csX5" fmla="*/ 2945674 w 4572000"/>
              <a:gd name="csY5" fmla="*/ 0 h 18288"/>
              <a:gd name="csX6" fmla="*/ 3507377 w 4572000"/>
              <a:gd name="csY6" fmla="*/ 0 h 18288"/>
              <a:gd name="csX7" fmla="*/ 4572000 w 4572000"/>
              <a:gd name="csY7" fmla="*/ 0 h 18288"/>
              <a:gd name="csX8" fmla="*/ 4572000 w 4572000"/>
              <a:gd name="csY8" fmla="*/ 18288 h 18288"/>
              <a:gd name="csX9" fmla="*/ 3873137 w 4572000"/>
              <a:gd name="csY9" fmla="*/ 18288 h 18288"/>
              <a:gd name="csX10" fmla="*/ 3311434 w 4572000"/>
              <a:gd name="csY10" fmla="*/ 18288 h 18288"/>
              <a:gd name="csX11" fmla="*/ 2749731 w 4572000"/>
              <a:gd name="csY11" fmla="*/ 18288 h 18288"/>
              <a:gd name="csX12" fmla="*/ 2050869 w 4572000"/>
              <a:gd name="csY12" fmla="*/ 18288 h 18288"/>
              <a:gd name="csX13" fmla="*/ 1306286 w 4572000"/>
              <a:gd name="csY13" fmla="*/ 18288 h 18288"/>
              <a:gd name="csX14" fmla="*/ 790303 w 4572000"/>
              <a:gd name="csY14" fmla="*/ 18288 h 18288"/>
              <a:gd name="csX15" fmla="*/ 0 w 4572000"/>
              <a:gd name="csY15" fmla="*/ 18288 h 18288"/>
              <a:gd name="csX16" fmla="*/ 0 w 457200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BDFC5FB-EF7E-1A72-E4A6-BEADF0A7E2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614" y="2084546"/>
            <a:ext cx="11436088" cy="411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423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360653-4594-16C4-6692-B3A1D9B9E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182064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Year 3 Curriculum Map</a:t>
            </a:r>
          </a:p>
        </p:txBody>
      </p:sp>
      <p:sp>
        <p:nvSpPr>
          <p:cNvPr id="25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sX0" fmla="*/ 0 w 4572000"/>
              <a:gd name="csY0" fmla="*/ 0 h 18288"/>
              <a:gd name="csX1" fmla="*/ 515983 w 4572000"/>
              <a:gd name="csY1" fmla="*/ 0 h 18288"/>
              <a:gd name="csX2" fmla="*/ 1031966 w 4572000"/>
              <a:gd name="csY2" fmla="*/ 0 h 18288"/>
              <a:gd name="csX3" fmla="*/ 1639389 w 4572000"/>
              <a:gd name="csY3" fmla="*/ 0 h 18288"/>
              <a:gd name="csX4" fmla="*/ 2383971 w 4572000"/>
              <a:gd name="csY4" fmla="*/ 0 h 18288"/>
              <a:gd name="csX5" fmla="*/ 2945674 w 4572000"/>
              <a:gd name="csY5" fmla="*/ 0 h 18288"/>
              <a:gd name="csX6" fmla="*/ 3507377 w 4572000"/>
              <a:gd name="csY6" fmla="*/ 0 h 18288"/>
              <a:gd name="csX7" fmla="*/ 4572000 w 4572000"/>
              <a:gd name="csY7" fmla="*/ 0 h 18288"/>
              <a:gd name="csX8" fmla="*/ 4572000 w 4572000"/>
              <a:gd name="csY8" fmla="*/ 18288 h 18288"/>
              <a:gd name="csX9" fmla="*/ 3873137 w 4572000"/>
              <a:gd name="csY9" fmla="*/ 18288 h 18288"/>
              <a:gd name="csX10" fmla="*/ 3311434 w 4572000"/>
              <a:gd name="csY10" fmla="*/ 18288 h 18288"/>
              <a:gd name="csX11" fmla="*/ 2749731 w 4572000"/>
              <a:gd name="csY11" fmla="*/ 18288 h 18288"/>
              <a:gd name="csX12" fmla="*/ 2050869 w 4572000"/>
              <a:gd name="csY12" fmla="*/ 18288 h 18288"/>
              <a:gd name="csX13" fmla="*/ 1306286 w 4572000"/>
              <a:gd name="csY13" fmla="*/ 18288 h 18288"/>
              <a:gd name="csX14" fmla="*/ 790303 w 4572000"/>
              <a:gd name="csY14" fmla="*/ 18288 h 18288"/>
              <a:gd name="csX15" fmla="*/ 0 w 4572000"/>
              <a:gd name="csY15" fmla="*/ 18288 h 18288"/>
              <a:gd name="csX16" fmla="*/ 0 w 457200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C7A1B57-1CA9-7C82-5369-B010171C5C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662" y="1935099"/>
            <a:ext cx="8082080" cy="473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646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10F4C5-2F15-03C5-9A0D-70F6CA3153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1562C0-7DC3-6EF7-62CD-69003DB6A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17576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Year 3 Curriculum Map</a:t>
            </a:r>
          </a:p>
        </p:txBody>
      </p:sp>
      <p:sp>
        <p:nvSpPr>
          <p:cNvPr id="25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sX0" fmla="*/ 0 w 4572000"/>
              <a:gd name="csY0" fmla="*/ 0 h 18288"/>
              <a:gd name="csX1" fmla="*/ 515983 w 4572000"/>
              <a:gd name="csY1" fmla="*/ 0 h 18288"/>
              <a:gd name="csX2" fmla="*/ 1031966 w 4572000"/>
              <a:gd name="csY2" fmla="*/ 0 h 18288"/>
              <a:gd name="csX3" fmla="*/ 1639389 w 4572000"/>
              <a:gd name="csY3" fmla="*/ 0 h 18288"/>
              <a:gd name="csX4" fmla="*/ 2383971 w 4572000"/>
              <a:gd name="csY4" fmla="*/ 0 h 18288"/>
              <a:gd name="csX5" fmla="*/ 2945674 w 4572000"/>
              <a:gd name="csY5" fmla="*/ 0 h 18288"/>
              <a:gd name="csX6" fmla="*/ 3507377 w 4572000"/>
              <a:gd name="csY6" fmla="*/ 0 h 18288"/>
              <a:gd name="csX7" fmla="*/ 4572000 w 4572000"/>
              <a:gd name="csY7" fmla="*/ 0 h 18288"/>
              <a:gd name="csX8" fmla="*/ 4572000 w 4572000"/>
              <a:gd name="csY8" fmla="*/ 18288 h 18288"/>
              <a:gd name="csX9" fmla="*/ 3873137 w 4572000"/>
              <a:gd name="csY9" fmla="*/ 18288 h 18288"/>
              <a:gd name="csX10" fmla="*/ 3311434 w 4572000"/>
              <a:gd name="csY10" fmla="*/ 18288 h 18288"/>
              <a:gd name="csX11" fmla="*/ 2749731 w 4572000"/>
              <a:gd name="csY11" fmla="*/ 18288 h 18288"/>
              <a:gd name="csX12" fmla="*/ 2050869 w 4572000"/>
              <a:gd name="csY12" fmla="*/ 18288 h 18288"/>
              <a:gd name="csX13" fmla="*/ 1306286 w 4572000"/>
              <a:gd name="csY13" fmla="*/ 18288 h 18288"/>
              <a:gd name="csX14" fmla="*/ 790303 w 4572000"/>
              <a:gd name="csY14" fmla="*/ 18288 h 18288"/>
              <a:gd name="csX15" fmla="*/ 0 w 4572000"/>
              <a:gd name="csY15" fmla="*/ 18288 h 18288"/>
              <a:gd name="csX16" fmla="*/ 0 w 457200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32E0DE-8FDB-BA55-13AD-54F3463AF0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455" y="2216893"/>
            <a:ext cx="11543090" cy="3922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218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9365583-729A-D944-E96C-699386AB5B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32" y="3848917"/>
            <a:ext cx="5694908" cy="21355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47FA43A-F749-A642-191B-48AC22B921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180" y="2171361"/>
            <a:ext cx="5847288" cy="2075786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799448F2-0E5B-42DA-B2D1-11A14E947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280" y="0"/>
            <a:ext cx="9144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E8A7552-20E1-4F34-ADAB-C1DB6634D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383280"/>
            <a:ext cx="612648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625C44-6080-F42E-EF6E-C9E6D62415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532" y="105474"/>
            <a:ext cx="5785919" cy="2806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1649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Arial Narrow" panose="020B0606020202030204" pitchFamily="34" charset="0"/>
              </a:rPr>
              <a:t>Communication Reminders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sz="2200" dirty="0">
                <a:latin typeface="Arial Narrow" panose="020B0606020202030204" pitchFamily="34" charset="0"/>
              </a:rPr>
              <a:t>All urgent messages should be communicated to the </a:t>
            </a:r>
            <a:r>
              <a:rPr lang="en-GB" sz="2200" u="sng" dirty="0">
                <a:latin typeface="Arial Narrow" panose="020B0606020202030204" pitchFamily="34" charset="0"/>
              </a:rPr>
              <a:t>School Office </a:t>
            </a:r>
            <a:r>
              <a:rPr lang="en-GB" sz="2200" dirty="0">
                <a:latin typeface="Arial Narrow" panose="020B0606020202030204" pitchFamily="34" charset="0"/>
              </a:rPr>
              <a:t>via telephone or in person on the day.</a:t>
            </a:r>
          </a:p>
          <a:p>
            <a:pPr marL="0" indent="0">
              <a:buNone/>
            </a:pPr>
            <a:endParaRPr lang="en-GB" sz="2200" dirty="0">
              <a:latin typeface="Arial Narrow" panose="020B0606020202030204" pitchFamily="34" charset="0"/>
            </a:endParaRPr>
          </a:p>
          <a:p>
            <a:r>
              <a:rPr lang="en-GB" sz="2200" dirty="0">
                <a:latin typeface="Arial Narrow" panose="020B0606020202030204" pitchFamily="34" charset="0"/>
              </a:rPr>
              <a:t>Feel free to pass a note or a letter to the office in the morning if needed.</a:t>
            </a:r>
          </a:p>
          <a:p>
            <a:pPr marL="0" indent="0">
              <a:buNone/>
            </a:pPr>
            <a:endParaRPr lang="en-GB" sz="2200" dirty="0">
              <a:latin typeface="Arial Narrow" panose="020B0606020202030204" pitchFamily="34" charset="0"/>
            </a:endParaRPr>
          </a:p>
          <a:p>
            <a:r>
              <a:rPr lang="en-GB" sz="2200" dirty="0">
                <a:latin typeface="Arial Narrow" panose="020B0606020202030204" pitchFamily="34" charset="0"/>
              </a:rPr>
              <a:t>All non-urgent messages that you wish to communicate via email should be directed to the School Office on </a:t>
            </a:r>
            <a:r>
              <a:rPr lang="en-GB" sz="2200" dirty="0">
                <a:latin typeface="Arial Narrow" panose="020B0606020202030204" pitchFamily="34" charset="0"/>
                <a:hlinkClick r:id="rId3"/>
              </a:rPr>
              <a:t>admin@fourswannes.herts.sch.uk</a:t>
            </a:r>
            <a:r>
              <a:rPr lang="en-GB" sz="2200" dirty="0">
                <a:latin typeface="Arial Narrow" panose="020B0606020202030204" pitchFamily="34" charset="0"/>
              </a:rPr>
              <a:t> – in the subject heading you can state who you wish the email to be forwarded to.</a:t>
            </a:r>
          </a:p>
          <a:p>
            <a:pPr marL="0" indent="0">
              <a:buNone/>
            </a:pPr>
            <a:endParaRPr lang="en-GB" sz="2200" dirty="0">
              <a:latin typeface="Arial Narrow" panose="020B0606020202030204" pitchFamily="34" charset="0"/>
            </a:endParaRPr>
          </a:p>
          <a:p>
            <a:r>
              <a:rPr lang="en-GB" sz="2200" dirty="0">
                <a:latin typeface="Arial Narrow" panose="020B0606020202030204" pitchFamily="34" charset="0"/>
              </a:rPr>
              <a:t>To make an appointment with the class teacher, please speak to the school office or telephone the school office on </a:t>
            </a:r>
            <a:r>
              <a:rPr lang="en-GB" sz="2200" b="1" i="0" dirty="0">
                <a:effectLst/>
                <a:latin typeface="Arial Narrow" panose="020B0606020202030204" pitchFamily="34" charset="0"/>
              </a:rPr>
              <a:t>01992 763939</a:t>
            </a:r>
            <a:r>
              <a:rPr lang="en-GB" sz="2200" dirty="0">
                <a:latin typeface="Arial Narrow" panose="020B0606020202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08619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4537" y="1153572"/>
            <a:ext cx="3682697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Arial Narrow" panose="020B0606020202030204" pitchFamily="34" charset="0"/>
              </a:rPr>
              <a:t>Home-Learning</a:t>
            </a:r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Content Placeholder 2"/>
          <p:cNvSpPr>
            <a:spLocks noGrp="1"/>
          </p:cNvSpPr>
          <p:nvPr>
            <p:ph idx="1"/>
          </p:nvPr>
        </p:nvSpPr>
        <p:spPr>
          <a:xfrm>
            <a:off x="4367463" y="0"/>
            <a:ext cx="7137703" cy="6346406"/>
          </a:xfrm>
        </p:spPr>
        <p:txBody>
          <a:bodyPr vert="horz" lIns="91440" tIns="45720" rIns="91440" bIns="45720" rtlCol="0" anchor="ctr">
            <a:normAutofit fontScale="55000" lnSpcReduction="20000"/>
          </a:bodyPr>
          <a:lstStyle/>
          <a:p>
            <a:pPr marL="0" indent="0">
              <a:buNone/>
            </a:pPr>
            <a:r>
              <a:rPr lang="en-GB" sz="3300" b="1" dirty="0">
                <a:latin typeface="Arial Narrow" panose="020B0606020202030204" pitchFamily="34" charset="0"/>
                <a:ea typeface="Calibri"/>
                <a:cs typeface="Calibri"/>
              </a:rPr>
              <a:t>This year we will continue to send home Home-Learning. </a:t>
            </a:r>
          </a:p>
          <a:p>
            <a:pPr marL="0" indent="0">
              <a:buNone/>
            </a:pPr>
            <a:endParaRPr lang="en-GB" sz="3300" b="1" dirty="0">
              <a:latin typeface="Arial Narrow" panose="020B0606020202030204" pitchFamily="34" charset="0"/>
              <a:cs typeface="Calibri" panose="020F0502020204030204" pitchFamily="34" charset="0"/>
            </a:endParaRPr>
          </a:p>
          <a:p>
            <a:r>
              <a:rPr lang="en-GB" sz="3300" b="1" dirty="0">
                <a:latin typeface="Arial Narrow" panose="020B0606020202030204" pitchFamily="34" charset="0"/>
                <a:ea typeface="Calibri"/>
                <a:cs typeface="Calibri"/>
              </a:rPr>
              <a:t>Sent home on a Thursday to be returned the </a:t>
            </a:r>
            <a:r>
              <a:rPr lang="en-GB" sz="3300" b="1">
                <a:latin typeface="Arial Narrow" panose="020B0606020202030204" pitchFamily="34" charset="0"/>
                <a:ea typeface="Calibri"/>
                <a:cs typeface="Calibri"/>
              </a:rPr>
              <a:t>following Wednesday</a:t>
            </a:r>
            <a:endParaRPr lang="en-GB" sz="3300" b="1" dirty="0">
              <a:latin typeface="Arial Narrow" panose="020B0606020202030204" pitchFamily="34" charset="0"/>
              <a:ea typeface="Calibri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3300" b="1" dirty="0">
              <a:latin typeface="Arial Narrow" panose="020B0606020202030204" pitchFamily="34" charset="0"/>
              <a:cs typeface="Calibri" panose="020F0502020204030204" pitchFamily="34" charset="0"/>
            </a:endParaRPr>
          </a:p>
          <a:p>
            <a:r>
              <a:rPr lang="en-GB" sz="3300" dirty="0">
                <a:latin typeface="Arial Narrow" panose="020B0606020202030204" pitchFamily="34" charset="0"/>
                <a:ea typeface="Calibri"/>
                <a:cs typeface="Calibri"/>
              </a:rPr>
              <a:t>Comprehension or Grammar activity</a:t>
            </a:r>
          </a:p>
          <a:p>
            <a:r>
              <a:rPr lang="en-GB" sz="3300" dirty="0">
                <a:latin typeface="Arial Narrow" panose="020B0606020202030204" pitchFamily="34" charset="0"/>
                <a:ea typeface="Calibri"/>
                <a:cs typeface="Calibri"/>
              </a:rPr>
              <a:t>Maths fluency activity</a:t>
            </a:r>
          </a:p>
          <a:p>
            <a:pPr marL="0" indent="0">
              <a:buNone/>
            </a:pPr>
            <a:endParaRPr lang="en-GB" sz="3300" dirty="0">
              <a:latin typeface="Arial Narrow" panose="020B0606020202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3300" b="1" u="sng" dirty="0">
                <a:latin typeface="Arial Narrow" panose="020B0606020202030204" pitchFamily="34" charset="0"/>
                <a:ea typeface="Calibri"/>
                <a:cs typeface="Calibri"/>
              </a:rPr>
              <a:t>Additionally, we expect your child to : </a:t>
            </a:r>
          </a:p>
          <a:p>
            <a:r>
              <a:rPr lang="en-GB" sz="3300" dirty="0">
                <a:latin typeface="Arial Narrow" panose="020B0606020202030204" pitchFamily="34" charset="0"/>
                <a:ea typeface="Calibri"/>
                <a:cs typeface="Calibri"/>
              </a:rPr>
              <a:t>Practise timetables tested on a Friday.</a:t>
            </a:r>
            <a:endParaRPr lang="en-GB" sz="3300" dirty="0">
              <a:latin typeface="Arial Narrow" panose="020B0606020202030204" pitchFamily="34" charset="0"/>
              <a:ea typeface="Calibri"/>
              <a:cs typeface="Calibri" panose="020F0502020204030204" pitchFamily="34" charset="0"/>
            </a:endParaRPr>
          </a:p>
          <a:p>
            <a:r>
              <a:rPr lang="en-GB" sz="3300" dirty="0">
                <a:latin typeface="Arial Narrow" panose="020B0606020202030204" pitchFamily="34" charset="0"/>
                <a:ea typeface="Calibri"/>
                <a:cs typeface="Calibri"/>
              </a:rPr>
              <a:t>Learn spellings (handed out on a </a:t>
            </a:r>
            <a:r>
              <a:rPr lang="en-GB" sz="3300" b="1" u="sng" dirty="0">
                <a:latin typeface="Arial Narrow" panose="020B0606020202030204" pitchFamily="34" charset="0"/>
                <a:ea typeface="Calibri"/>
                <a:cs typeface="Calibri"/>
              </a:rPr>
              <a:t>Thursday </a:t>
            </a:r>
            <a:r>
              <a:rPr lang="en-GB" sz="3300" dirty="0">
                <a:latin typeface="Arial Narrow" panose="020B0606020202030204" pitchFamily="34" charset="0"/>
                <a:ea typeface="Calibri"/>
                <a:cs typeface="Calibri"/>
              </a:rPr>
              <a:t>for a test the following </a:t>
            </a:r>
            <a:r>
              <a:rPr lang="en-GB" sz="3300" b="1" u="sng" dirty="0">
                <a:latin typeface="Arial Narrow" panose="020B0606020202030204" pitchFamily="34" charset="0"/>
                <a:ea typeface="Calibri"/>
                <a:cs typeface="Calibri"/>
              </a:rPr>
              <a:t>Thursday.</a:t>
            </a:r>
          </a:p>
          <a:p>
            <a:r>
              <a:rPr lang="en-GB" sz="3300" dirty="0">
                <a:latin typeface="Arial Narrow" panose="020B0606020202030204" pitchFamily="34" charset="0"/>
                <a:ea typeface="Calibri"/>
                <a:cs typeface="Calibri"/>
              </a:rPr>
              <a:t>Read </a:t>
            </a:r>
            <a:r>
              <a:rPr lang="en-GB" sz="3300" b="1" u="sng" dirty="0">
                <a:latin typeface="Arial Narrow" panose="020B0606020202030204" pitchFamily="34" charset="0"/>
                <a:ea typeface="Calibri"/>
                <a:cs typeface="Calibri"/>
              </a:rPr>
              <a:t>at least </a:t>
            </a:r>
            <a:r>
              <a:rPr lang="en-GB" sz="3300" dirty="0">
                <a:latin typeface="Arial Narrow" panose="020B0606020202030204" pitchFamily="34" charset="0"/>
                <a:ea typeface="Calibri"/>
                <a:cs typeface="Calibri"/>
              </a:rPr>
              <a:t>3 x weekly with an adult.</a:t>
            </a:r>
          </a:p>
          <a:p>
            <a:endParaRPr lang="en-GB" sz="3300" dirty="0">
              <a:latin typeface="Arial Narrow" panose="020B0606020202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3300" i="1" dirty="0">
                <a:latin typeface="Arial Narrow" panose="020B0606020202030204" pitchFamily="34" charset="0"/>
                <a:ea typeface="Calibri"/>
                <a:cs typeface="Calibri"/>
              </a:rPr>
              <a:t>Your help in supporting your child with their home-learning is greatly appreciated.</a:t>
            </a:r>
          </a:p>
          <a:p>
            <a:pPr marL="0" indent="0">
              <a:buNone/>
            </a:pPr>
            <a:endParaRPr lang="en-GB" sz="3300" i="1" dirty="0">
              <a:latin typeface="Arial Narrow" panose="020B0606020202030204" pitchFamily="34" charset="0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3300" i="1" dirty="0">
                <a:latin typeface="Arial Narrow" panose="020B0606020202030204" pitchFamily="34" charset="0"/>
                <a:ea typeface="Calibri"/>
                <a:cs typeface="Calibri"/>
              </a:rPr>
              <a:t>It is important that the children try their best with the activity set. Please let us know if your child is finding it difficult.</a:t>
            </a:r>
          </a:p>
          <a:p>
            <a:pPr marL="0" indent="0">
              <a:buNone/>
            </a:pPr>
            <a:endParaRPr lang="en-GB" sz="3300" i="1" dirty="0">
              <a:latin typeface="Arial Narrow" panose="020B0606020202030204" pitchFamily="34" charset="0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3300" i="1" dirty="0">
                <a:latin typeface="Arial Narrow" panose="020B0606020202030204" pitchFamily="34" charset="0"/>
                <a:ea typeface="Calibri"/>
                <a:cs typeface="Calibri"/>
              </a:rPr>
              <a:t>Feedback on home-learning is verbal.</a:t>
            </a:r>
          </a:p>
          <a:p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9168808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n-GB" sz="4000" b="1" dirty="0">
                <a:latin typeface="Arial Narrow" panose="020B0606020202030204" pitchFamily="34" charset="0"/>
              </a:rPr>
              <a:t>Reading at Home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9560" y="2476987"/>
            <a:ext cx="4373206" cy="40857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 dirty="0">
                <a:latin typeface="Arial Narrow" panose="020B0606020202030204" pitchFamily="34" charset="0"/>
              </a:rPr>
              <a:t>Children will develop their reading skills through a variety of opportunities including independent reading, guided reading and shared reading.</a:t>
            </a:r>
          </a:p>
          <a:p>
            <a:r>
              <a:rPr lang="en-GB" sz="2000" b="1" dirty="0">
                <a:latin typeface="Arial Narrow" panose="020B0606020202030204" pitchFamily="34" charset="0"/>
              </a:rPr>
              <a:t>How you can help at home:</a:t>
            </a:r>
            <a:endParaRPr lang="en-GB" sz="2000" b="1" dirty="0">
              <a:latin typeface="Arial Narrow" panose="020B0606020202030204" pitchFamily="34" charset="0"/>
              <a:ea typeface="Calibri"/>
              <a:cs typeface="Calibri"/>
            </a:endParaRPr>
          </a:p>
          <a:p>
            <a:pPr lvl="1"/>
            <a:r>
              <a:rPr lang="en-GB" sz="2000" dirty="0">
                <a:latin typeface="Arial Narrow" panose="020B0606020202030204" pitchFamily="34" charset="0"/>
              </a:rPr>
              <a:t>Children should be reading at home 3 times a week.</a:t>
            </a:r>
            <a:endParaRPr lang="en-GB" sz="2000" dirty="0">
              <a:latin typeface="Arial Narrow" panose="020B0606020202030204" pitchFamily="34" charset="0"/>
              <a:ea typeface="Calibri"/>
              <a:cs typeface="Calibri"/>
            </a:endParaRPr>
          </a:p>
          <a:p>
            <a:pPr lvl="1"/>
            <a:r>
              <a:rPr lang="en-GB" sz="2000" dirty="0">
                <a:latin typeface="Arial Narrow" panose="020B0606020202030204" pitchFamily="34" charset="0"/>
              </a:rPr>
              <a:t>Talk about the book and ask questions.</a:t>
            </a:r>
            <a:endParaRPr lang="en-GB" sz="2000" dirty="0">
              <a:latin typeface="Arial Narrow" panose="020B0606020202030204" pitchFamily="34" charset="0"/>
              <a:cs typeface="Calibri"/>
            </a:endParaRPr>
          </a:p>
          <a:p>
            <a:pPr lvl="1"/>
            <a:r>
              <a:rPr lang="en-GB" sz="2000" dirty="0">
                <a:latin typeface="Arial Narrow" panose="020B0606020202030204" pitchFamily="34" charset="0"/>
              </a:rPr>
              <a:t>As soon as a book is finished, please return it so it can be exchanged for a new one. These will be changed on a Friday. </a:t>
            </a:r>
            <a:endParaRPr lang="en-GB" sz="2000" dirty="0">
              <a:latin typeface="Arial Narrow" panose="020B0606020202030204" pitchFamily="34" charset="0"/>
              <a:ea typeface="Calibri"/>
              <a:cs typeface="Calibri"/>
            </a:endParaRPr>
          </a:p>
          <a:p>
            <a:endParaRPr lang="en-GB" sz="1900" dirty="0"/>
          </a:p>
          <a:p>
            <a:pPr marL="457200" lvl="1" indent="0">
              <a:buNone/>
            </a:pPr>
            <a:endParaRPr lang="en-GB" sz="19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loseup of hands holding an open book">
            <a:extLst>
              <a:ext uri="{FF2B5EF4-FFF2-40B4-BE49-F238E27FC236}">
                <a16:creationId xmlns:a16="http://schemas.microsoft.com/office/drawing/2014/main" id="{50BA2CA0-DEB0-1C01-70D3-CB4CB411CE8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343" r="18799" b="1"/>
          <a:stretch>
            <a:fillRect/>
          </a:stretch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0242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40018" y="1322014"/>
            <a:ext cx="4447308" cy="4461163"/>
          </a:xfrm>
        </p:spPr>
        <p:txBody>
          <a:bodyPr>
            <a:normAutofit/>
          </a:bodyPr>
          <a:lstStyle/>
          <a:p>
            <a:pPr algn="ctr"/>
            <a:r>
              <a:rPr lang="en-GB" sz="3700" dirty="0">
                <a:solidFill>
                  <a:srgbClr val="FFFFFF"/>
                </a:solidFill>
                <a:latin typeface="Arial Narrow" panose="020B0606020202030204" pitchFamily="34" charset="0"/>
              </a:rPr>
              <a:t>Interventions that could be used to support your child</a:t>
            </a: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indent="0">
              <a:buNone/>
            </a:pPr>
            <a:r>
              <a:rPr lang="en-GB" sz="2400" dirty="0">
                <a:latin typeface="Arial Narrow" panose="020B0606020202030204" pitchFamily="34" charset="0"/>
              </a:rPr>
              <a:t>Through our ongoing formative assessments, decisions over the weeks ahead will be made as to best help your child to make progress in their learning.</a:t>
            </a:r>
          </a:p>
          <a:p>
            <a:pPr marL="0" indent="0">
              <a:buNone/>
            </a:pPr>
            <a:endParaRPr lang="en-GB" sz="2200" u="sng" dirty="0"/>
          </a:p>
          <a:p>
            <a:pPr marL="0" indent="0">
              <a:buNone/>
            </a:pPr>
            <a:r>
              <a:rPr lang="en-GB" sz="2400" b="1" u="sng" dirty="0">
                <a:latin typeface="Arial Narrow" panose="020B0606020202030204" pitchFamily="34" charset="0"/>
              </a:rPr>
              <a:t>Interventions may include </a:t>
            </a:r>
            <a:r>
              <a:rPr lang="en-GB" sz="2400" b="1" dirty="0">
                <a:latin typeface="Arial Narrow" panose="020B0606020202030204" pitchFamily="34" charset="0"/>
              </a:rPr>
              <a:t>:</a:t>
            </a:r>
            <a:endParaRPr lang="en-GB" sz="2400" b="1" dirty="0">
              <a:latin typeface="Arial Narrow" panose="020B0606020202030204" pitchFamily="34" charset="0"/>
              <a:ea typeface="Calibri"/>
              <a:cs typeface="Calibri"/>
            </a:endParaRPr>
          </a:p>
          <a:p>
            <a:r>
              <a:rPr lang="en-GB" sz="2400" dirty="0">
                <a:latin typeface="Arial Narrow" panose="020B0606020202030204" pitchFamily="34" charset="0"/>
              </a:rPr>
              <a:t>Targeted / booster phonic groups</a:t>
            </a:r>
            <a:endParaRPr lang="en-GB" sz="2400" dirty="0">
              <a:latin typeface="Arial Narrow" panose="020B0606020202030204" pitchFamily="34" charset="0"/>
              <a:ea typeface="Calibri"/>
              <a:cs typeface="Calibri"/>
            </a:endParaRPr>
          </a:p>
          <a:p>
            <a:r>
              <a:rPr lang="en-GB" sz="2400" dirty="0">
                <a:latin typeface="Arial Narrow" panose="020B0606020202030204" pitchFamily="34" charset="0"/>
              </a:rPr>
              <a:t>Early morning Writing/ Reading and Maths groups</a:t>
            </a:r>
            <a:endParaRPr lang="en-GB" sz="2400" dirty="0">
              <a:latin typeface="Arial Narrow" panose="020B0606020202030204" pitchFamily="34" charset="0"/>
              <a:ea typeface="Calibri"/>
              <a:cs typeface="Calibri"/>
            </a:endParaRPr>
          </a:p>
          <a:p>
            <a:r>
              <a:rPr lang="en-GB" sz="2400" dirty="0">
                <a:latin typeface="Arial Narrow" panose="020B0606020202030204" pitchFamily="34" charset="0"/>
              </a:rPr>
              <a:t>Social group activities led by familiar and trusted adults</a:t>
            </a:r>
            <a:endParaRPr lang="en-GB" sz="2400" dirty="0">
              <a:latin typeface="Arial Narrow" panose="020B0606020202030204" pitchFamily="34" charset="0"/>
              <a:ea typeface="Calibri"/>
              <a:cs typeface="Calibri"/>
            </a:endParaRPr>
          </a:p>
          <a:p>
            <a:r>
              <a:rPr lang="en-GB" sz="2400" dirty="0">
                <a:latin typeface="Arial Narrow" panose="020B0606020202030204" pitchFamily="34" charset="0"/>
              </a:rPr>
              <a:t>Additional fine-motor skills/ handwriting support</a:t>
            </a:r>
            <a:endParaRPr lang="en-GB" sz="2400" dirty="0">
              <a:latin typeface="Arial Narrow" panose="020B0606020202030204" pitchFamily="34" charset="0"/>
              <a:ea typeface="Calibri"/>
              <a:cs typeface="Calibri"/>
            </a:endParaRPr>
          </a:p>
          <a:p>
            <a:r>
              <a:rPr lang="en-GB" sz="2400" dirty="0">
                <a:latin typeface="Arial Narrow" panose="020B0606020202030204" pitchFamily="34" charset="0"/>
              </a:rPr>
              <a:t>Pre-teaching and guided teaching opportunities</a:t>
            </a:r>
            <a:endParaRPr lang="en-GB" sz="2400" dirty="0">
              <a:latin typeface="Arial Narrow" panose="020B0606020202030204" pitchFamily="34" charset="0"/>
              <a:ea typeface="Calibri"/>
              <a:cs typeface="Calibri"/>
            </a:endParaRPr>
          </a:p>
          <a:p>
            <a:r>
              <a:rPr lang="en-GB" sz="2400" dirty="0">
                <a:latin typeface="Arial Narrow" panose="020B0606020202030204" pitchFamily="34" charset="0"/>
              </a:rPr>
              <a:t>Drawing and Talking</a:t>
            </a:r>
            <a:endParaRPr lang="en-GB" sz="2400" dirty="0">
              <a:latin typeface="Arial Narrow" panose="020B0606020202030204" pitchFamily="34" charset="0"/>
              <a:ea typeface="Calibri"/>
              <a:cs typeface="Calibri"/>
            </a:endParaRPr>
          </a:p>
          <a:p>
            <a:r>
              <a:rPr lang="en-GB" sz="2400" dirty="0">
                <a:latin typeface="Arial Narrow" panose="020B0606020202030204" pitchFamily="34" charset="0"/>
              </a:rPr>
              <a:t>Protective Behaviours</a:t>
            </a:r>
            <a:endParaRPr lang="en-GB" sz="2400" dirty="0">
              <a:latin typeface="Arial Narrow" panose="020B0606020202030204" pitchFamily="34" charset="0"/>
              <a:ea typeface="Calibri"/>
              <a:cs typeface="Calibri"/>
            </a:endParaRPr>
          </a:p>
          <a:p>
            <a:r>
              <a:rPr lang="en-GB" sz="2400" dirty="0">
                <a:latin typeface="Arial Narrow" panose="020B0606020202030204" pitchFamily="34" charset="0"/>
              </a:rPr>
              <a:t>Speech and Language support</a:t>
            </a:r>
            <a:endParaRPr lang="en-GB" sz="2400" dirty="0">
              <a:latin typeface="Arial Narrow" panose="020B0606020202030204" pitchFamily="34" charset="0"/>
              <a:ea typeface="Calibri"/>
              <a:cs typeface="Calibri"/>
            </a:endParaRPr>
          </a:p>
          <a:p>
            <a:endParaRPr lang="en-GB" sz="2200" dirty="0"/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7883175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600" kern="1200" dirty="0">
                <a:solidFill>
                  <a:schemeClr val="tx1"/>
                </a:solidFill>
                <a:latin typeface="Arial Narrow" panose="020B0606020202030204" pitchFamily="34" charset="0"/>
              </a:rPr>
              <a:t>Year 3 </a:t>
            </a:r>
            <a:br>
              <a:rPr lang="en-US" sz="5600" kern="1200" dirty="0">
                <a:solidFill>
                  <a:schemeClr val="tx1"/>
                </a:solidFill>
                <a:latin typeface="Arial Narrow" panose="020B0606020202030204" pitchFamily="34" charset="0"/>
              </a:rPr>
            </a:br>
            <a:r>
              <a:rPr lang="en-US" sz="5600" kern="1200" dirty="0">
                <a:solidFill>
                  <a:schemeClr val="tx1"/>
                </a:solidFill>
                <a:latin typeface="Arial Narrow" panose="020B0606020202030204" pitchFamily="34" charset="0"/>
              </a:rPr>
              <a:t>Key learning statements - Reading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92D8944-8D56-1F51-4667-C2051B8590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41651" y="216125"/>
            <a:ext cx="6946935" cy="5974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4641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C98A213-5994-475E-B327-DC6EC27FB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881" y="670218"/>
            <a:ext cx="10909640" cy="1065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100" dirty="0">
                <a:latin typeface="Arial Narrow" panose="020B0606020202030204" pitchFamily="34" charset="0"/>
              </a:rPr>
              <a:t>Year  Key learning statements - Writing</a:t>
            </a:r>
          </a:p>
        </p:txBody>
      </p:sp>
      <p:sp>
        <p:nvSpPr>
          <p:cNvPr id="18" name="sketch line">
            <a:extLst>
              <a:ext uri="{FF2B5EF4-FFF2-40B4-BE49-F238E27FC236}">
                <a16:creationId xmlns:a16="http://schemas.microsoft.com/office/drawing/2014/main" id="{4B030A0D-0DAD-4A99-89BB-419527D6A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9376" y="1800088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9745D1B-45F2-450C-8260-81453AF064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05092"/>
            <a:ext cx="6006711" cy="38593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E5FBB36-2D7F-D499-E9B2-A1F863288B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2867" y="2022770"/>
            <a:ext cx="6276085" cy="23535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5576070-3DF1-5E55-C3AF-AA536AFEB9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2713" y="4558370"/>
            <a:ext cx="5992771" cy="188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7490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278" y="661975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600" kern="1200" dirty="0">
                <a:solidFill>
                  <a:schemeClr val="tx1"/>
                </a:solidFill>
                <a:latin typeface="Arial Narrow" panose="020B0606020202030204" pitchFamily="34" charset="0"/>
              </a:rPr>
              <a:t>Year 3</a:t>
            </a:r>
            <a:br>
              <a:rPr lang="en-US" sz="5600" kern="1200" dirty="0">
                <a:solidFill>
                  <a:schemeClr val="tx1"/>
                </a:solidFill>
                <a:latin typeface="Arial Narrow" panose="020B0606020202030204" pitchFamily="34" charset="0"/>
              </a:rPr>
            </a:br>
            <a:r>
              <a:rPr lang="en-US" sz="5600" kern="1200" dirty="0">
                <a:solidFill>
                  <a:schemeClr val="tx1"/>
                </a:solidFill>
                <a:latin typeface="Arial Narrow" panose="020B0606020202030204" pitchFamily="34" charset="0"/>
              </a:rPr>
              <a:t>Key learning statements - </a:t>
            </a:r>
            <a:r>
              <a:rPr lang="en-US" sz="5600" kern="1200" dirty="0" err="1">
                <a:solidFill>
                  <a:schemeClr val="tx1"/>
                </a:solidFill>
                <a:latin typeface="Arial Narrow" panose="020B0606020202030204" pitchFamily="34" charset="0"/>
              </a:rPr>
              <a:t>Maths</a:t>
            </a:r>
            <a:endParaRPr lang="en-US" sz="5600" kern="12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screenshot of a paper&#10;&#10;Description automatically generated">
            <a:extLst>
              <a:ext uri="{FF2B5EF4-FFF2-40B4-BE49-F238E27FC236}">
                <a16:creationId xmlns:a16="http://schemas.microsoft.com/office/drawing/2014/main" id="{C01F81A2-7990-F177-E4B6-17DA36D5D1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7807" y="822073"/>
            <a:ext cx="7956593" cy="5052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0419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EF39E0-00BF-41AD-B1E7-FD3898C75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Arial Narrow" panose="020B0606020202030204" pitchFamily="34" charset="0"/>
              </a:rPr>
              <a:t>Key Dates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3B6CA6-FD6D-4C8D-AA17-A873F81C82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fontAlgn="base">
              <a:buNone/>
            </a:pPr>
            <a:endParaRPr lang="en-US" sz="3200" b="0" i="0" dirty="0">
              <a:effectLst/>
              <a:ea typeface="Calibri"/>
              <a:cs typeface="Calibri"/>
            </a:endParaRPr>
          </a:p>
          <a:p>
            <a:pPr fontAlgn="base"/>
            <a:r>
              <a:rPr lang="en-GB" sz="3200" b="0" i="0" u="none" strike="noStrike" dirty="0">
                <a:effectLst/>
                <a:latin typeface="Arial Narrow" panose="020B0606020202030204" pitchFamily="34" charset="0"/>
                <a:ea typeface="Calibri"/>
                <a:cs typeface="Calibri"/>
              </a:rPr>
              <a:t>Half Term: Monday </a:t>
            </a:r>
            <a:r>
              <a:rPr lang="en-GB" sz="3200" dirty="0">
                <a:latin typeface="Arial Narrow" panose="020B0606020202030204" pitchFamily="34" charset="0"/>
                <a:ea typeface="Calibri"/>
                <a:cs typeface="Calibri"/>
              </a:rPr>
              <a:t>26th October to 30</a:t>
            </a:r>
            <a:r>
              <a:rPr lang="en-GB" sz="3200" baseline="30000" dirty="0">
                <a:latin typeface="Arial Narrow" panose="020B0606020202030204" pitchFamily="34" charset="0"/>
                <a:ea typeface="Calibri"/>
                <a:cs typeface="Calibri"/>
              </a:rPr>
              <a:t>th</a:t>
            </a:r>
            <a:r>
              <a:rPr lang="en-GB" sz="3200" dirty="0">
                <a:latin typeface="Arial Narrow" panose="020B0606020202030204" pitchFamily="34" charset="0"/>
                <a:ea typeface="Calibri"/>
                <a:cs typeface="Calibri"/>
              </a:rPr>
              <a:t> October 2026 </a:t>
            </a:r>
            <a:endParaRPr lang="en-GB" sz="3200" b="0" i="0" u="none" strike="noStrike" baseline="30000" dirty="0">
              <a:effectLst/>
              <a:latin typeface="Arial Narrow" panose="020B0606020202030204" pitchFamily="34" charset="0"/>
              <a:ea typeface="Calibri"/>
              <a:cs typeface="Calibri"/>
            </a:endParaRPr>
          </a:p>
          <a:p>
            <a:r>
              <a:rPr lang="en-GB" sz="3200" dirty="0">
                <a:latin typeface="Arial Narrow" panose="020B0606020202030204" pitchFamily="34" charset="0"/>
                <a:ea typeface="Calibri"/>
                <a:cs typeface="Calibri"/>
              </a:rPr>
              <a:t>Year 3 Class Assembly: Friday 6th November 2025</a:t>
            </a:r>
          </a:p>
          <a:p>
            <a:pPr fontAlgn="base"/>
            <a:r>
              <a:rPr lang="en-GB" sz="3200" b="0" i="0" u="none" strike="noStrike" dirty="0">
                <a:effectLst/>
                <a:latin typeface="Arial Narrow" panose="020B0606020202030204" pitchFamily="34" charset="0"/>
                <a:ea typeface="Calibri"/>
                <a:cs typeface="Calibri"/>
              </a:rPr>
              <a:t>Parent Consultations: </a:t>
            </a:r>
            <a:r>
              <a:rPr lang="en-GB" sz="3200" dirty="0">
                <a:latin typeface="Arial Narrow" panose="020B0606020202030204" pitchFamily="34" charset="0"/>
                <a:ea typeface="Calibri"/>
                <a:cs typeface="Calibri"/>
              </a:rPr>
              <a:t>TBC</a:t>
            </a:r>
            <a:endParaRPr lang="en-GB" sz="3200" b="0" i="0" u="none" strike="noStrike" dirty="0">
              <a:effectLst/>
              <a:latin typeface="Arial Narrow" panose="020B0606020202030204" pitchFamily="34" charset="0"/>
              <a:ea typeface="Calibri"/>
              <a:cs typeface="Calibri"/>
            </a:endParaRPr>
          </a:p>
          <a:p>
            <a:pPr fontAlgn="base"/>
            <a:r>
              <a:rPr lang="en-US" sz="3200" b="0" i="0" dirty="0">
                <a:effectLst/>
                <a:latin typeface="Arial Narrow" panose="020B0606020202030204" pitchFamily="34" charset="0"/>
                <a:ea typeface="Calibri"/>
                <a:cs typeface="Calibri"/>
              </a:rPr>
              <a:t>Occasional Day: Friday 27</a:t>
            </a:r>
            <a:r>
              <a:rPr lang="en-US" sz="3200" b="0" i="0" baseline="30000" dirty="0">
                <a:effectLst/>
                <a:latin typeface="Arial Narrow" panose="020B0606020202030204" pitchFamily="34" charset="0"/>
                <a:ea typeface="Calibri"/>
                <a:cs typeface="Calibri"/>
              </a:rPr>
              <a:t>th</a:t>
            </a:r>
            <a:r>
              <a:rPr lang="en-US" sz="3200" b="0" i="0" dirty="0">
                <a:effectLst/>
                <a:latin typeface="Arial Narrow" panose="020B0606020202030204" pitchFamily="34" charset="0"/>
                <a:ea typeface="Calibri"/>
                <a:cs typeface="Calibri"/>
              </a:rPr>
              <a:t> November</a:t>
            </a:r>
            <a:r>
              <a:rPr lang="en-US" sz="3200" dirty="0">
                <a:latin typeface="Arial Narrow" panose="020B0606020202030204" pitchFamily="34" charset="0"/>
                <a:ea typeface="Calibri"/>
                <a:cs typeface="Calibri"/>
              </a:rPr>
              <a:t> 2026</a:t>
            </a:r>
            <a:endParaRPr lang="en-US" sz="3200" b="0" i="0" baseline="30000" dirty="0">
              <a:effectLst/>
              <a:latin typeface="Arial Narrow" panose="020B0606020202030204" pitchFamily="34" charset="0"/>
              <a:ea typeface="Calibri"/>
              <a:cs typeface="Calibri"/>
            </a:endParaRPr>
          </a:p>
          <a:p>
            <a:pPr fontAlgn="base"/>
            <a:r>
              <a:rPr lang="en-US" sz="3200" b="0" i="0" dirty="0">
                <a:effectLst/>
                <a:latin typeface="Arial Narrow" panose="020B0606020202030204" pitchFamily="34" charset="0"/>
                <a:ea typeface="Calibri"/>
                <a:cs typeface="Calibri"/>
              </a:rPr>
              <a:t>Last Day of </a:t>
            </a:r>
            <a:r>
              <a:rPr lang="en-US" sz="3200" dirty="0">
                <a:latin typeface="Arial Narrow" panose="020B0606020202030204" pitchFamily="34" charset="0"/>
                <a:ea typeface="Calibri"/>
                <a:cs typeface="Calibri"/>
              </a:rPr>
              <a:t> Autumn term</a:t>
            </a:r>
            <a:r>
              <a:rPr lang="en-US" sz="3200" b="0" i="0" dirty="0">
                <a:effectLst/>
                <a:latin typeface="Arial Narrow" panose="020B0606020202030204" pitchFamily="34" charset="0"/>
                <a:ea typeface="Calibri"/>
                <a:cs typeface="Calibri"/>
              </a:rPr>
              <a:t>: Friday </a:t>
            </a:r>
            <a:r>
              <a:rPr lang="en-US" sz="3200" dirty="0">
                <a:latin typeface="Arial Narrow" panose="020B0606020202030204" pitchFamily="34" charset="0"/>
                <a:ea typeface="Calibri"/>
                <a:cs typeface="Calibri"/>
              </a:rPr>
              <a:t>18</a:t>
            </a:r>
            <a:r>
              <a:rPr lang="en-US" sz="3200" baseline="30000" dirty="0">
                <a:latin typeface="Arial Narrow" panose="020B0606020202030204" pitchFamily="34" charset="0"/>
                <a:ea typeface="Calibri"/>
                <a:cs typeface="Calibri"/>
              </a:rPr>
              <a:t>th</a:t>
            </a:r>
            <a:r>
              <a:rPr lang="en-US" sz="3200" b="0" i="0" dirty="0">
                <a:effectLst/>
                <a:latin typeface="Arial Narrow" panose="020B0606020202030204" pitchFamily="34" charset="0"/>
                <a:ea typeface="Calibri"/>
                <a:cs typeface="Calibri"/>
              </a:rPr>
              <a:t> December 2026</a:t>
            </a:r>
            <a:endParaRPr lang="en-GB" sz="3200" b="0" i="0" u="none" strike="noStrike" dirty="0">
              <a:effectLst/>
              <a:latin typeface="Arial Narrow" panose="020B0606020202030204" pitchFamily="34" charset="0"/>
              <a:ea typeface="Calibri"/>
              <a:cs typeface="Calibri"/>
            </a:endParaRPr>
          </a:p>
          <a:p>
            <a:endParaRPr lang="en-US" sz="2200" dirty="0">
              <a:ea typeface="Calibri"/>
              <a:cs typeface="Calibri"/>
            </a:endParaRPr>
          </a:p>
          <a:p>
            <a:endParaRPr lang="en-GB" sz="2200" dirty="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068977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51381"/>
            <a:ext cx="10512552" cy="40665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 for joining </a:t>
            </a:r>
            <a:r>
              <a:rPr lang="en-US" sz="6600"/>
              <a:t>our</a:t>
            </a:r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b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Year </a:t>
            </a:r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3  Workshop!</a:t>
            </a: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Any Questions?</a:t>
            </a:r>
          </a:p>
        </p:txBody>
      </p:sp>
      <p:sp>
        <p:nvSpPr>
          <p:cNvPr id="9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18595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46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362709062AF1F48BE6AA34E618609FA" ma:contentTypeVersion="18" ma:contentTypeDescription="Create a new document." ma:contentTypeScope="" ma:versionID="4d8806e3bfc3f28073b6e70f69341db6">
  <xsd:schema xmlns:xsd="http://www.w3.org/2001/XMLSchema" xmlns:xs="http://www.w3.org/2001/XMLSchema" xmlns:p="http://schemas.microsoft.com/office/2006/metadata/properties" xmlns:ns2="1cb47aad-5c8d-40bf-b9c1-93cca5e1f605" xmlns:ns3="28e145ab-f759-4b0c-85f3-55011be2f771" targetNamespace="http://schemas.microsoft.com/office/2006/metadata/properties" ma:root="true" ma:fieldsID="fce9964ff978c763eb5e9d7eb9b83e77" ns2:_="" ns3:_="">
    <xsd:import namespace="1cb47aad-5c8d-40bf-b9c1-93cca5e1f605"/>
    <xsd:import namespace="28e145ab-f759-4b0c-85f3-55011be2f77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b47aad-5c8d-40bf-b9c1-93cca5e1f60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ce382e0-7c1e-428d-8ddd-e3a3a478407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e145ab-f759-4b0c-85f3-55011be2f77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1796a52-ddb6-4b7f-94df-02fa63f0829f}" ma:internalName="TaxCatchAll" ma:showField="CatchAllData" ma:web="28e145ab-f759-4b0c-85f3-55011be2f77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cb47aad-5c8d-40bf-b9c1-93cca5e1f605">
      <Terms xmlns="http://schemas.microsoft.com/office/infopath/2007/PartnerControls"/>
    </lcf76f155ced4ddcb4097134ff3c332f>
    <TaxCatchAll xmlns="28e145ab-f759-4b0c-85f3-55011be2f771" xsi:nil="true"/>
  </documentManagement>
</p:properties>
</file>

<file path=customXml/itemProps1.xml><?xml version="1.0" encoding="utf-8"?>
<ds:datastoreItem xmlns:ds="http://schemas.openxmlformats.org/officeDocument/2006/customXml" ds:itemID="{4B0E8537-99B9-4B82-8B24-D85F27F8E5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3657612-BC76-499D-B9D8-FF6D411FDF65}">
  <ds:schemaRefs>
    <ds:schemaRef ds:uri="1cb47aad-5c8d-40bf-b9c1-93cca5e1f605"/>
    <ds:schemaRef ds:uri="28e145ab-f759-4b0c-85f3-55011be2f77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3F8B96A2-BAB7-40A6-9D6B-722968BF4E9A}">
  <ds:schemaRefs>
    <ds:schemaRef ds:uri="1cb47aad-5c8d-40bf-b9c1-93cca5e1f605"/>
    <ds:schemaRef ds:uri="28e145ab-f759-4b0c-85f3-55011be2f77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876</Words>
  <Application>Microsoft Office PowerPoint</Application>
  <PresentationFormat>Widescreen</PresentationFormat>
  <Paragraphs>121</Paragraphs>
  <Slides>23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Arial Narrow</vt:lpstr>
      <vt:lpstr>Calibri</vt:lpstr>
      <vt:lpstr>Calibri Light</vt:lpstr>
      <vt:lpstr>Roboto</vt:lpstr>
      <vt:lpstr>Office Theme</vt:lpstr>
      <vt:lpstr> Welcome to Year 3 </vt:lpstr>
      <vt:lpstr>Meet the Team</vt:lpstr>
      <vt:lpstr>Being ready for school</vt:lpstr>
      <vt:lpstr>Attend today, Achieve tomorrow!</vt:lpstr>
      <vt:lpstr>PowerPoint Presentation</vt:lpstr>
      <vt:lpstr>Girls' Uniform</vt:lpstr>
      <vt:lpstr>Boys' Uniform</vt:lpstr>
      <vt:lpstr>PE Kit Reminders</vt:lpstr>
      <vt:lpstr>Class Timetable</vt:lpstr>
      <vt:lpstr>Links to website</vt:lpstr>
      <vt:lpstr>Class Page:</vt:lpstr>
      <vt:lpstr>Year 3 Curriculum Map</vt:lpstr>
      <vt:lpstr>Year 3 Curriculum Map</vt:lpstr>
      <vt:lpstr>PowerPoint Presentation</vt:lpstr>
      <vt:lpstr>Communication Reminders</vt:lpstr>
      <vt:lpstr>Home-Learning</vt:lpstr>
      <vt:lpstr>Reading at Home</vt:lpstr>
      <vt:lpstr>Interventions that could be used to support your child</vt:lpstr>
      <vt:lpstr>Year 3  Key learning statements - Reading</vt:lpstr>
      <vt:lpstr>Year  Key learning statements - Writing</vt:lpstr>
      <vt:lpstr>Year 3 Key learning statements - Maths</vt:lpstr>
      <vt:lpstr>Key Dates </vt:lpstr>
      <vt:lpstr>Thank you for joining our  Year 3  Workshop!  Any Questions?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DelacroixR</dc:creator>
  <cp:lastModifiedBy>Sayan Ertac</cp:lastModifiedBy>
  <cp:revision>102</cp:revision>
  <cp:lastPrinted>2022-09-20T11:53:31Z</cp:lastPrinted>
  <dcterms:created xsi:type="dcterms:W3CDTF">2020-09-06T13:17:39Z</dcterms:created>
  <dcterms:modified xsi:type="dcterms:W3CDTF">2026-09-09T15:17:01Z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0x0101000362709062AF1F48BE6AA34E618609FA</vt:lpwstr>
  </property>
</Properties>
</file>