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0"/>
  </p:notesMasterIdLst>
  <p:sldIdLst>
    <p:sldId id="258" r:id="rId5"/>
    <p:sldId id="305" r:id="rId6"/>
    <p:sldId id="295" r:id="rId7"/>
    <p:sldId id="312" r:id="rId8"/>
    <p:sldId id="313" r:id="rId9"/>
    <p:sldId id="315" r:id="rId10"/>
    <p:sldId id="316" r:id="rId11"/>
    <p:sldId id="293" r:id="rId12"/>
    <p:sldId id="292" r:id="rId13"/>
    <p:sldId id="317" r:id="rId14"/>
    <p:sldId id="318" r:id="rId15"/>
    <p:sldId id="311" r:id="rId16"/>
    <p:sldId id="320" r:id="rId17"/>
    <p:sldId id="321" r:id="rId18"/>
    <p:sldId id="291" r:id="rId19"/>
    <p:sldId id="265" r:id="rId20"/>
    <p:sldId id="282" r:id="rId21"/>
    <p:sldId id="267" r:id="rId22"/>
    <p:sldId id="269" r:id="rId23"/>
    <p:sldId id="272" r:id="rId24"/>
    <p:sldId id="319" r:id="rId25"/>
    <p:sldId id="273" r:id="rId26"/>
    <p:sldId id="274" r:id="rId27"/>
    <p:sldId id="309" r:id="rId28"/>
    <p:sldId id="271" r:id="rId2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ADBC28-AEF7-4675-AC74-D5E6C610FC0C}" v="9" dt="2025-09-09T20:25:10.6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anita Largo Afonso" userId="f619dc15-74a4-4dcd-87c0-8d5bcdd474f0" providerId="ADAL" clId="{0AADBC28-AEF7-4675-AC74-D5E6C610FC0C}"/>
    <pc:docChg chg="custSel addSld modSld">
      <pc:chgData name="Juanita Largo Afonso" userId="f619dc15-74a4-4dcd-87c0-8d5bcdd474f0" providerId="ADAL" clId="{0AADBC28-AEF7-4675-AC74-D5E6C610FC0C}" dt="2025-09-09T20:26:30.299" v="166" actId="27636"/>
      <pc:docMkLst>
        <pc:docMk/>
      </pc:docMkLst>
      <pc:sldChg chg="modSp mod">
        <pc:chgData name="Juanita Largo Afonso" userId="f619dc15-74a4-4dcd-87c0-8d5bcdd474f0" providerId="ADAL" clId="{0AADBC28-AEF7-4675-AC74-D5E6C610FC0C}" dt="2025-09-09T20:22:40.174" v="156" actId="20577"/>
        <pc:sldMkLst>
          <pc:docMk/>
          <pc:sldMk cId="3788317582" sldId="267"/>
        </pc:sldMkLst>
        <pc:spChg chg="mod">
          <ac:chgData name="Juanita Largo Afonso" userId="f619dc15-74a4-4dcd-87c0-8d5bcdd474f0" providerId="ADAL" clId="{0AADBC28-AEF7-4675-AC74-D5E6C610FC0C}" dt="2025-09-09T20:22:40.174" v="156" actId="20577"/>
          <ac:spMkLst>
            <pc:docMk/>
            <pc:sldMk cId="3788317582" sldId="267"/>
            <ac:spMk id="3" creationId="{00000000-0000-0000-0000-000000000000}"/>
          </ac:spMkLst>
        </pc:spChg>
      </pc:sldChg>
      <pc:sldChg chg="addSp delSp modSp mod">
        <pc:chgData name="Juanita Largo Afonso" userId="f619dc15-74a4-4dcd-87c0-8d5bcdd474f0" providerId="ADAL" clId="{0AADBC28-AEF7-4675-AC74-D5E6C610FC0C}" dt="2025-09-07T17:13:39.123" v="7" actId="14100"/>
        <pc:sldMkLst>
          <pc:docMk/>
          <pc:sldMk cId="789464178" sldId="269"/>
        </pc:sldMkLst>
        <pc:picChg chg="add mod modCrop">
          <ac:chgData name="Juanita Largo Afonso" userId="f619dc15-74a4-4dcd-87c0-8d5bcdd474f0" providerId="ADAL" clId="{0AADBC28-AEF7-4675-AC74-D5E6C610FC0C}" dt="2025-09-07T17:13:39.123" v="7" actId="14100"/>
          <ac:picMkLst>
            <pc:docMk/>
            <pc:sldMk cId="789464178" sldId="269"/>
            <ac:picMk id="4" creationId="{823DE633-FD2F-7F4C-9B47-7FE2582DA0A0}"/>
          </ac:picMkLst>
        </pc:picChg>
      </pc:sldChg>
      <pc:sldChg chg="addSp modSp mod">
        <pc:chgData name="Juanita Largo Afonso" userId="f619dc15-74a4-4dcd-87c0-8d5bcdd474f0" providerId="ADAL" clId="{0AADBC28-AEF7-4675-AC74-D5E6C610FC0C}" dt="2025-09-07T17:14:46.653" v="12" actId="14100"/>
        <pc:sldMkLst>
          <pc:docMk/>
          <pc:sldMk cId="4281749032" sldId="272"/>
        </pc:sldMkLst>
        <pc:picChg chg="add mod">
          <ac:chgData name="Juanita Largo Afonso" userId="f619dc15-74a4-4dcd-87c0-8d5bcdd474f0" providerId="ADAL" clId="{0AADBC28-AEF7-4675-AC74-D5E6C610FC0C}" dt="2025-09-07T17:14:40.635" v="11" actId="14100"/>
          <ac:picMkLst>
            <pc:docMk/>
            <pc:sldMk cId="4281749032" sldId="272"/>
            <ac:picMk id="3" creationId="{366493C2-66F1-1E48-00D3-DAB5E90E7019}"/>
          </ac:picMkLst>
        </pc:picChg>
        <pc:picChg chg="add mod">
          <ac:chgData name="Juanita Largo Afonso" userId="f619dc15-74a4-4dcd-87c0-8d5bcdd474f0" providerId="ADAL" clId="{0AADBC28-AEF7-4675-AC74-D5E6C610FC0C}" dt="2025-09-07T17:14:46.653" v="12" actId="14100"/>
          <ac:picMkLst>
            <pc:docMk/>
            <pc:sldMk cId="4281749032" sldId="272"/>
            <ac:picMk id="5" creationId="{1FED3344-473E-4BDA-F1EE-07B7E1864CA3}"/>
          </ac:picMkLst>
        </pc:picChg>
      </pc:sldChg>
      <pc:sldChg chg="addSp modSp">
        <pc:chgData name="Juanita Largo Afonso" userId="f619dc15-74a4-4dcd-87c0-8d5bcdd474f0" providerId="ADAL" clId="{0AADBC28-AEF7-4675-AC74-D5E6C610FC0C}" dt="2025-09-07T17:15:45.012" v="18"/>
        <pc:sldMkLst>
          <pc:docMk/>
          <pc:sldMk cId="2639041901" sldId="273"/>
        </pc:sldMkLst>
        <pc:picChg chg="add mod">
          <ac:chgData name="Juanita Largo Afonso" userId="f619dc15-74a4-4dcd-87c0-8d5bcdd474f0" providerId="ADAL" clId="{0AADBC28-AEF7-4675-AC74-D5E6C610FC0C}" dt="2025-09-07T17:15:45.012" v="18"/>
          <ac:picMkLst>
            <pc:docMk/>
            <pc:sldMk cId="2639041901" sldId="273"/>
            <ac:picMk id="3" creationId="{28AB482C-8828-4C8C-6804-AD4B64C69B5F}"/>
          </ac:picMkLst>
        </pc:picChg>
      </pc:sldChg>
      <pc:sldChg chg="addSp modSp">
        <pc:chgData name="Juanita Largo Afonso" userId="f619dc15-74a4-4dcd-87c0-8d5bcdd474f0" providerId="ADAL" clId="{0AADBC28-AEF7-4675-AC74-D5E6C610FC0C}" dt="2025-09-07T17:16:07.341" v="19"/>
        <pc:sldMkLst>
          <pc:docMk/>
          <pc:sldMk cId="2584221421" sldId="274"/>
        </pc:sldMkLst>
        <pc:picChg chg="add mod">
          <ac:chgData name="Juanita Largo Afonso" userId="f619dc15-74a4-4dcd-87c0-8d5bcdd474f0" providerId="ADAL" clId="{0AADBC28-AEF7-4675-AC74-D5E6C610FC0C}" dt="2025-09-07T17:16:07.341" v="19"/>
          <ac:picMkLst>
            <pc:docMk/>
            <pc:sldMk cId="2584221421" sldId="274"/>
            <ac:picMk id="3" creationId="{20379788-F5A5-9E90-DEED-4D77394B8D59}"/>
          </ac:picMkLst>
        </pc:picChg>
      </pc:sldChg>
      <pc:sldChg chg="modSp mod">
        <pc:chgData name="Juanita Largo Afonso" userId="f619dc15-74a4-4dcd-87c0-8d5bcdd474f0" providerId="ADAL" clId="{0AADBC28-AEF7-4675-AC74-D5E6C610FC0C}" dt="2025-09-09T20:26:30.299" v="166" actId="27636"/>
        <pc:sldMkLst>
          <pc:docMk/>
          <pc:sldMk cId="1306897705" sldId="309"/>
        </pc:sldMkLst>
        <pc:spChg chg="mod">
          <ac:chgData name="Juanita Largo Afonso" userId="f619dc15-74a4-4dcd-87c0-8d5bcdd474f0" providerId="ADAL" clId="{0AADBC28-AEF7-4675-AC74-D5E6C610FC0C}" dt="2025-09-07T17:34:38.190" v="54" actId="113"/>
          <ac:spMkLst>
            <pc:docMk/>
            <pc:sldMk cId="1306897705" sldId="309"/>
            <ac:spMk id="2" creationId="{2AEF39E0-00BF-41AD-B1E7-FD3898C75468}"/>
          </ac:spMkLst>
        </pc:spChg>
        <pc:spChg chg="mod">
          <ac:chgData name="Juanita Largo Afonso" userId="f619dc15-74a4-4dcd-87c0-8d5bcdd474f0" providerId="ADAL" clId="{0AADBC28-AEF7-4675-AC74-D5E6C610FC0C}" dt="2025-09-09T20:26:30.299" v="166" actId="27636"/>
          <ac:spMkLst>
            <pc:docMk/>
            <pc:sldMk cId="1306897705" sldId="309"/>
            <ac:spMk id="3" creationId="{093B6CA6-FD6D-4C8D-AA17-A873F81C82B9}"/>
          </ac:spMkLst>
        </pc:spChg>
      </pc:sldChg>
      <pc:sldChg chg="addSp modSp mod">
        <pc:chgData name="Juanita Largo Afonso" userId="f619dc15-74a4-4dcd-87c0-8d5bcdd474f0" providerId="ADAL" clId="{0AADBC28-AEF7-4675-AC74-D5E6C610FC0C}" dt="2025-09-09T20:19:59.728" v="63" actId="1076"/>
        <pc:sldMkLst>
          <pc:docMk/>
          <pc:sldMk cId="2163047246" sldId="311"/>
        </pc:sldMkLst>
        <pc:spChg chg="mod">
          <ac:chgData name="Juanita Largo Afonso" userId="f619dc15-74a4-4dcd-87c0-8d5bcdd474f0" providerId="ADAL" clId="{0AADBC28-AEF7-4675-AC74-D5E6C610FC0C}" dt="2025-09-08T20:00:44.565" v="58" actId="20577"/>
          <ac:spMkLst>
            <pc:docMk/>
            <pc:sldMk cId="2163047246" sldId="311"/>
            <ac:spMk id="2" creationId="{E0360653-4594-16C4-6692-B3A1D9B9EA98}"/>
          </ac:spMkLst>
        </pc:spChg>
        <pc:picChg chg="add mod">
          <ac:chgData name="Juanita Largo Afonso" userId="f619dc15-74a4-4dcd-87c0-8d5bcdd474f0" providerId="ADAL" clId="{0AADBC28-AEF7-4675-AC74-D5E6C610FC0C}" dt="2025-09-09T20:19:59.728" v="63" actId="1076"/>
          <ac:picMkLst>
            <pc:docMk/>
            <pc:sldMk cId="2163047246" sldId="311"/>
            <ac:picMk id="4" creationId="{945E5F43-A4D2-4FD1-C7D0-D6574337D75F}"/>
          </ac:picMkLst>
        </pc:picChg>
      </pc:sldChg>
      <pc:sldChg chg="addSp delSp modSp add mod">
        <pc:chgData name="Juanita Largo Afonso" userId="f619dc15-74a4-4dcd-87c0-8d5bcdd474f0" providerId="ADAL" clId="{0AADBC28-AEF7-4675-AC74-D5E6C610FC0C}" dt="2025-09-07T17:15:34.059" v="17" actId="1076"/>
        <pc:sldMkLst>
          <pc:docMk/>
          <pc:sldMk cId="1653449240" sldId="319"/>
        </pc:sldMkLst>
        <pc:picChg chg="add mod">
          <ac:chgData name="Juanita Largo Afonso" userId="f619dc15-74a4-4dcd-87c0-8d5bcdd474f0" providerId="ADAL" clId="{0AADBC28-AEF7-4675-AC74-D5E6C610FC0C}" dt="2025-09-07T17:15:34.059" v="17" actId="1076"/>
          <ac:picMkLst>
            <pc:docMk/>
            <pc:sldMk cId="1653449240" sldId="319"/>
            <ac:picMk id="6" creationId="{E153DFC7-00DF-C589-B841-B9E1CF08F3D1}"/>
          </ac:picMkLst>
        </pc:picChg>
      </pc:sldChg>
      <pc:sldChg chg="addSp delSp modSp add mod">
        <pc:chgData name="Juanita Largo Afonso" userId="f619dc15-74a4-4dcd-87c0-8d5bcdd474f0" providerId="ADAL" clId="{0AADBC28-AEF7-4675-AC74-D5E6C610FC0C}" dt="2025-09-09T20:20:58.789" v="70" actId="1076"/>
        <pc:sldMkLst>
          <pc:docMk/>
          <pc:sldMk cId="2361623729" sldId="320"/>
        </pc:sldMkLst>
        <pc:picChg chg="del">
          <ac:chgData name="Juanita Largo Afonso" userId="f619dc15-74a4-4dcd-87c0-8d5bcdd474f0" providerId="ADAL" clId="{0AADBC28-AEF7-4675-AC74-D5E6C610FC0C}" dt="2025-09-09T20:20:45.090" v="65" actId="478"/>
          <ac:picMkLst>
            <pc:docMk/>
            <pc:sldMk cId="2361623729" sldId="320"/>
            <ac:picMk id="4" creationId="{142031DA-5776-BF00-B54F-828E71F2B8F7}"/>
          </ac:picMkLst>
        </pc:picChg>
        <pc:picChg chg="add mod">
          <ac:chgData name="Juanita Largo Afonso" userId="f619dc15-74a4-4dcd-87c0-8d5bcdd474f0" providerId="ADAL" clId="{0AADBC28-AEF7-4675-AC74-D5E6C610FC0C}" dt="2025-09-09T20:20:58.789" v="70" actId="1076"/>
          <ac:picMkLst>
            <pc:docMk/>
            <pc:sldMk cId="2361623729" sldId="320"/>
            <ac:picMk id="5" creationId="{CD9F60AA-BB6E-A4EF-6964-D841C2F41A02}"/>
          </ac:picMkLst>
        </pc:picChg>
      </pc:sldChg>
      <pc:sldChg chg="addSp delSp modSp add mod">
        <pc:chgData name="Juanita Largo Afonso" userId="f619dc15-74a4-4dcd-87c0-8d5bcdd474f0" providerId="ADAL" clId="{0AADBC28-AEF7-4675-AC74-D5E6C610FC0C}" dt="2025-09-09T20:21:48.105" v="77" actId="1076"/>
        <pc:sldMkLst>
          <pc:docMk/>
          <pc:sldMk cId="3951942631" sldId="321"/>
        </pc:sldMkLst>
        <pc:picChg chg="add mod">
          <ac:chgData name="Juanita Largo Afonso" userId="f619dc15-74a4-4dcd-87c0-8d5bcdd474f0" providerId="ADAL" clId="{0AADBC28-AEF7-4675-AC74-D5E6C610FC0C}" dt="2025-09-09T20:21:48.105" v="77" actId="1076"/>
          <ac:picMkLst>
            <pc:docMk/>
            <pc:sldMk cId="3951942631" sldId="321"/>
            <ac:picMk id="4" creationId="{E3568D6F-91D2-31A0-D8DF-F571D1FA6A4D}"/>
          </ac:picMkLst>
        </pc:picChg>
        <pc:picChg chg="del">
          <ac:chgData name="Juanita Largo Afonso" userId="f619dc15-74a4-4dcd-87c0-8d5bcdd474f0" providerId="ADAL" clId="{0AADBC28-AEF7-4675-AC74-D5E6C610FC0C}" dt="2025-09-09T20:21:35.535" v="72" actId="478"/>
          <ac:picMkLst>
            <pc:docMk/>
            <pc:sldMk cId="3951942631" sldId="321"/>
            <ac:picMk id="5" creationId="{351D766D-001A-868F-9ED7-979B97B6BA9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0C423F-C7F3-492C-9548-CE32FB4F7725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1B1F8-9D6C-4491-8DCB-D7EDF3A56E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788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514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Mrs Conroy is split between two classes, fortunate to have other adults</a:t>
            </a:r>
          </a:p>
          <a:p>
            <a:r>
              <a:rPr lang="en-GB"/>
              <a:t>PPA/Leadership days – we aim to be consistent but my leadership day does change each half term to cover Mr </a:t>
            </a:r>
            <a:r>
              <a:rPr lang="en-GB" err="1"/>
              <a:t>Horleston</a:t>
            </a:r>
            <a:r>
              <a:rPr lang="en-GB"/>
              <a:t> – I am also carrying out an NPQH course, to minimise impact on the children I will move my day out of class to ensure the class is being covered by either myself or Mrs De la Croix.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396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Names on everything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5621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Letter home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0902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845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3813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5724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4242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5595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7898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1484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049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18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633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616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103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509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318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370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34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081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503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93E32-8D6A-480F-9B2C-C851FABB1F1E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13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admin@digswell.Herts.sch.uk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819" y="271194"/>
            <a:ext cx="10619552" cy="1357581"/>
          </a:xfrm>
        </p:spPr>
        <p:txBody>
          <a:bodyPr>
            <a:noAutofit/>
          </a:bodyPr>
          <a:lstStyle/>
          <a:p>
            <a:br>
              <a:rPr lang="en-GB" sz="9600" dirty="0">
                <a:latin typeface="AR CENA" panose="02000000000000000000" pitchFamily="2" charset="0"/>
              </a:rPr>
            </a:br>
            <a:r>
              <a:rPr lang="en-GB" sz="7200" dirty="0">
                <a:latin typeface="AR CENA" panose="02000000000000000000" pitchFamily="2" charset="0"/>
              </a:rPr>
              <a:t>Welcome to Year 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080" y="4373541"/>
            <a:ext cx="11925837" cy="1229237"/>
          </a:xfrm>
        </p:spPr>
        <p:txBody>
          <a:bodyPr>
            <a:normAutofit/>
          </a:bodyPr>
          <a:lstStyle/>
          <a:p>
            <a:r>
              <a:rPr lang="en-GB" sz="3200" i="1">
                <a:latin typeface="AR CENA" panose="02000000000000000000" pitchFamily="2" charset="0"/>
              </a:rPr>
              <a:t>Diversity, Inclusion, Belonging</a:t>
            </a:r>
            <a:endParaRPr lang="en-GB" sz="3200" i="1" dirty="0">
              <a:latin typeface="AR CENA" panose="02000000000000000000" pitchFamily="2" charset="0"/>
            </a:endParaRPr>
          </a:p>
        </p:txBody>
      </p:sp>
      <p:pic>
        <p:nvPicPr>
          <p:cNvPr id="7" name="Picture 6" descr="Four%20Swannes%20School%20LOGO%2002-07b&amp;w">
            <a:extLst>
              <a:ext uri="{FF2B5EF4-FFF2-40B4-BE49-F238E27FC236}">
                <a16:creationId xmlns:a16="http://schemas.microsoft.com/office/drawing/2014/main" id="{8A93E7B5-A641-52A3-B998-FAB0357374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198" y="2484459"/>
            <a:ext cx="3657600" cy="1479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0338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Meet the Team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35207"/>
            <a:ext cx="10515600" cy="4351338"/>
          </a:xfrm>
        </p:spPr>
        <p:txBody>
          <a:bodyPr>
            <a:normAutofit/>
          </a:bodyPr>
          <a:lstStyle/>
          <a:p>
            <a:r>
              <a:rPr lang="en-GB" dirty="0"/>
              <a:t>Class Teacher: Ms Juanita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Teaching Assistant: Mrs Spears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9496" y="4001294"/>
            <a:ext cx="3432345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875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Being ready for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761443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dirty="0"/>
              <a:t>The gate is open from 8:35am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/>
              <a:t>The whistle is blown at 8:45am</a:t>
            </a:r>
          </a:p>
          <a:p>
            <a:r>
              <a:rPr lang="en-GB" dirty="0"/>
              <a:t>The register is taken straight away – really important that children arrive on time.</a:t>
            </a:r>
          </a:p>
          <a:p>
            <a:r>
              <a:rPr lang="en-GB" dirty="0"/>
              <a:t>Dressed appropriately for the weather (named coats in winter)</a:t>
            </a:r>
          </a:p>
          <a:p>
            <a:r>
              <a:rPr lang="en-GB" dirty="0"/>
              <a:t>Water bottle brought to school each day</a:t>
            </a:r>
          </a:p>
          <a:p>
            <a:r>
              <a:rPr lang="en-GB" dirty="0"/>
              <a:t>A healthy snack can also be brought in for break time (no crisps or chocolate)</a:t>
            </a:r>
          </a:p>
          <a:p>
            <a:r>
              <a:rPr lang="en-GB" dirty="0"/>
              <a:t>Reading book and reading record brought to school each day – please make sure their reading book is in their school bag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7657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99BA9-340F-A898-713E-5040A9A12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Attend today, Achieve tomorrow!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70809-1F21-A5A5-EF97-769EFB90F2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61672"/>
            <a:ext cx="10515600" cy="461529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>
                <a:solidFill>
                  <a:srgbClr val="111111"/>
                </a:solidFill>
                <a:latin typeface="-apple-system"/>
              </a:rPr>
              <a:t>Repeatedly missing school can have a significant long-term impact on a child's learning</a:t>
            </a:r>
            <a:endParaRPr lang="en-GB" b="0" i="0" dirty="0">
              <a:solidFill>
                <a:srgbClr val="111111"/>
              </a:solidFill>
              <a:effectLst/>
              <a:latin typeface="-apple-system"/>
            </a:endParaRPr>
          </a:p>
          <a:p>
            <a:endParaRPr lang="en-GB" dirty="0"/>
          </a:p>
          <a:p>
            <a:pPr algn="l" fontAlgn="base"/>
            <a:r>
              <a:rPr lang="en-GB" b="0" i="0" dirty="0">
                <a:solidFill>
                  <a:srgbClr val="333333"/>
                </a:solidFill>
                <a:effectLst/>
                <a:latin typeface="Nunito"/>
              </a:rPr>
              <a:t>Pupils who miss between 10 and 20% of school (that’s 19 to 38 days per year) stand only a 35% chance of achieving five or more good GCSEs, compared to 73% of those who miss fewer than 5% of school days.</a:t>
            </a:r>
          </a:p>
          <a:p>
            <a:pPr marL="0" indent="0" algn="l" fontAlgn="base">
              <a:buNone/>
            </a:pPr>
            <a:endParaRPr lang="en-GB" b="0" i="0" dirty="0">
              <a:solidFill>
                <a:srgbClr val="333333"/>
              </a:solidFill>
              <a:effectLst/>
              <a:latin typeface="Nunito" pitchFamily="2" charset="0"/>
            </a:endParaRPr>
          </a:p>
          <a:p>
            <a:pPr fontAlgn="base"/>
            <a:r>
              <a:rPr lang="en-GB" dirty="0">
                <a:solidFill>
                  <a:srgbClr val="333333"/>
                </a:solidFill>
                <a:latin typeface="Nunito"/>
              </a:rPr>
              <a:t>Friendships can</a:t>
            </a:r>
            <a:r>
              <a:rPr lang="en-GB" b="0" i="0" dirty="0">
                <a:solidFill>
                  <a:srgbClr val="333333"/>
                </a:solidFill>
                <a:effectLst/>
                <a:latin typeface="Nunito"/>
              </a:rPr>
              <a:t> be affected by persistent absence, too: it can be hard for a child who misses lots of school to form relationships with their classmates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0305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4E68D-7BA7-A0DD-B6FD-B8DD30E33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9A501F-9F54-637A-725E-7CF5790505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3016" y="0"/>
            <a:ext cx="12192000" cy="497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75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62C46D-D6F5-43BD-7571-828D133BD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Girls' Uniform</a:t>
            </a:r>
          </a:p>
        </p:txBody>
      </p:sp>
      <p:pic>
        <p:nvPicPr>
          <p:cNvPr id="5" name="Content Placeholder 4" descr="A table with black text&#10;&#10;Description automatically generated">
            <a:extLst>
              <a:ext uri="{FF2B5EF4-FFF2-40B4-BE49-F238E27FC236}">
                <a16:creationId xmlns:a16="http://schemas.microsoft.com/office/drawing/2014/main" id="{AC109FE9-47E3-2E15-2148-B2F065A1B6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135" y="1559428"/>
            <a:ext cx="10256931" cy="4933447"/>
          </a:xfrm>
        </p:spPr>
      </p:pic>
    </p:spTree>
    <p:extLst>
      <p:ext uri="{BB962C8B-B14F-4D97-AF65-F5344CB8AC3E}">
        <p14:creationId xmlns:p14="http://schemas.microsoft.com/office/powerpoint/2010/main" val="472585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2E5C9-DD93-A624-771F-7F40BEE3B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Boys' Uniform</a:t>
            </a:r>
          </a:p>
        </p:txBody>
      </p:sp>
      <p:pic>
        <p:nvPicPr>
          <p:cNvPr id="5" name="Content Placeholder 4" descr="A white paper with black text&#10;&#10;Description automatically generated">
            <a:extLst>
              <a:ext uri="{FF2B5EF4-FFF2-40B4-BE49-F238E27FC236}">
                <a16:creationId xmlns:a16="http://schemas.microsoft.com/office/drawing/2014/main" id="{7A3DE50A-EB45-3483-5396-4B92F300C4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1422874"/>
            <a:ext cx="10699679" cy="4685910"/>
          </a:xfrm>
        </p:spPr>
      </p:pic>
    </p:spTree>
    <p:extLst>
      <p:ext uri="{BB962C8B-B14F-4D97-AF65-F5344CB8AC3E}">
        <p14:creationId xmlns:p14="http://schemas.microsoft.com/office/powerpoint/2010/main" val="422367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PE Kit Reminders</a:t>
            </a:r>
          </a:p>
        </p:txBody>
      </p:sp>
      <p:sp>
        <p:nvSpPr>
          <p:cNvPr id="4" name="Rectangle 3"/>
          <p:cNvSpPr/>
          <p:nvPr/>
        </p:nvSpPr>
        <p:spPr>
          <a:xfrm>
            <a:off x="452063" y="1690688"/>
            <a:ext cx="55164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solidFill>
                  <a:srgbClr val="141414"/>
                </a:solidFill>
                <a:latin typeface="Roboto" panose="02000000000000000000" pitchFamily="2" charset="0"/>
              </a:rPr>
              <a:t>PE Kit</a:t>
            </a:r>
            <a:endParaRPr lang="en-GB" dirty="0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 dirty="0">
                <a:solidFill>
                  <a:srgbClr val="141414"/>
                </a:solidFill>
                <a:latin typeface="Roboto" panose="02000000000000000000" pitchFamily="2" charset="0"/>
              </a:rPr>
              <a:t>Plain white, round neck, t-shirt (school logo optional)</a:t>
            </a:r>
          </a:p>
          <a:p>
            <a:r>
              <a:rPr lang="en-GB" dirty="0">
                <a:solidFill>
                  <a:srgbClr val="141414"/>
                </a:solidFill>
                <a:latin typeface="Roboto" panose="02000000000000000000" pitchFamily="2" charset="0"/>
              </a:rPr>
              <a:t>Plain black shorts</a:t>
            </a:r>
          </a:p>
          <a:p>
            <a:endParaRPr lang="en-GB" dirty="0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 dirty="0">
                <a:solidFill>
                  <a:srgbClr val="141414"/>
                </a:solidFill>
                <a:latin typeface="Roboto" panose="02000000000000000000" pitchFamily="2" charset="0"/>
              </a:rPr>
              <a:t>Plain black/grey/dark blue joggers</a:t>
            </a:r>
          </a:p>
          <a:p>
            <a:r>
              <a:rPr lang="en-GB" dirty="0">
                <a:solidFill>
                  <a:srgbClr val="141414"/>
                </a:solidFill>
                <a:latin typeface="Roboto" panose="02000000000000000000" pitchFamily="2" charset="0"/>
              </a:rPr>
              <a:t>School jumper</a:t>
            </a:r>
          </a:p>
          <a:p>
            <a:endParaRPr lang="en-GB" dirty="0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 dirty="0">
                <a:solidFill>
                  <a:srgbClr val="141414"/>
                </a:solidFill>
                <a:latin typeface="Roboto" panose="02000000000000000000" pitchFamily="2" charset="0"/>
              </a:rPr>
              <a:t>Trainers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6335685" y="1690688"/>
            <a:ext cx="513033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>
                <a:solidFill>
                  <a:srgbClr val="141414"/>
                </a:solidFill>
                <a:latin typeface="Roboto" panose="02000000000000000000" pitchFamily="2" charset="0"/>
              </a:rPr>
              <a:t>PE Kit Expectations</a:t>
            </a:r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141414"/>
                </a:solidFill>
                <a:latin typeface="Roboto" panose="02000000000000000000" pitchFamily="2" charset="0"/>
              </a:rPr>
              <a:t>It is better for PE Kits to be left in school every day.</a:t>
            </a: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141414"/>
                </a:solidFill>
                <a:latin typeface="Roboto" panose="02000000000000000000" pitchFamily="2" charset="0"/>
              </a:rPr>
              <a:t>It is our preference that PE kits are taken home and washed weekly.</a:t>
            </a: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141414"/>
                </a:solidFill>
                <a:latin typeface="Roboto" panose="02000000000000000000" pitchFamily="2" charset="0"/>
              </a:rPr>
              <a:t>Children will be able to do PE kit in their school uniform as long as their footwear is deemed safe for the activity being carried out. </a:t>
            </a: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141414"/>
                </a:solidFill>
                <a:latin typeface="Roboto" panose="02000000000000000000" pitchFamily="2" charset="0"/>
              </a:rPr>
              <a:t>If a PE kit isn’t in school then a quick conversation between the class teacher and parent will take place.</a:t>
            </a: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141414"/>
                </a:solidFill>
                <a:latin typeface="Roboto" panose="02000000000000000000" pitchFamily="2" charset="0"/>
              </a:rPr>
              <a:t>If a PE Kit is missing on a regular basis e.g. 3 weeks in a row then suitable consequences will be applied.</a:t>
            </a: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</p:txBody>
      </p:sp>
      <p:sp>
        <p:nvSpPr>
          <p:cNvPr id="3" name="Rectangle: Beveled 2">
            <a:extLst>
              <a:ext uri="{FF2B5EF4-FFF2-40B4-BE49-F238E27FC236}">
                <a16:creationId xmlns:a16="http://schemas.microsoft.com/office/drawing/2014/main" id="{63BA004E-3F05-E825-28D1-612233D89E31}"/>
              </a:ext>
            </a:extLst>
          </p:cNvPr>
          <p:cNvSpPr/>
          <p:nvPr/>
        </p:nvSpPr>
        <p:spPr>
          <a:xfrm>
            <a:off x="452063" y="4366517"/>
            <a:ext cx="4818580" cy="1880171"/>
          </a:xfrm>
          <a:prstGeom prst="bevel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Year 4 have PE on Wednesday and Thursday</a:t>
            </a:r>
          </a:p>
        </p:txBody>
      </p:sp>
    </p:spTree>
    <p:extLst>
      <p:ext uri="{BB962C8B-B14F-4D97-AF65-F5344CB8AC3E}">
        <p14:creationId xmlns:p14="http://schemas.microsoft.com/office/powerpoint/2010/main" val="1542323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Class Timetable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BC8AB0-2BB5-65B1-7F15-32A9C6DD17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75" y="1343915"/>
            <a:ext cx="11830050" cy="514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161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CEB1F-244D-D3EC-AE9C-2900D51B5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Links to website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63F19-FBB2-0EE8-845E-0E69BA5549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Lots of class information can be found on the school website</a:t>
            </a:r>
          </a:p>
          <a:p>
            <a:r>
              <a:rPr lang="en-GB" dirty="0"/>
              <a:t>We regularly update our class page with photos and videos of our work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B13207-5A4C-34BB-1FC3-0BB4C3CEC4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416" b="32134"/>
          <a:stretch/>
        </p:blipFill>
        <p:spPr>
          <a:xfrm>
            <a:off x="1119883" y="3244039"/>
            <a:ext cx="9102903" cy="3248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6539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58E31-51BB-BEBF-0488-C1516B510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screenshot of a red screen&#10;&#10;Description automatically generated">
            <a:extLst>
              <a:ext uri="{FF2B5EF4-FFF2-40B4-BE49-F238E27FC236}">
                <a16:creationId xmlns:a16="http://schemas.microsoft.com/office/drawing/2014/main" id="{30EBB855-DFCA-BE48-9D2C-86633821E8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53" y="365125"/>
            <a:ext cx="11042331" cy="6103714"/>
          </a:xfrm>
        </p:spPr>
      </p:pic>
    </p:spTree>
    <p:extLst>
      <p:ext uri="{BB962C8B-B14F-4D97-AF65-F5344CB8AC3E}">
        <p14:creationId xmlns:p14="http://schemas.microsoft.com/office/powerpoint/2010/main" val="30944233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60653-4594-16C4-6692-B3A1D9B9E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Year Curriculum Map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5E5F43-A4D2-4FD1-C7D0-D6574337D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40037"/>
            <a:ext cx="9405325" cy="5517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0472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FB5222-2530-91E0-537E-EB5641E484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36C092-0646-8660-69F0-904D41DCA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Year Curriculum Map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D9F60AA-BB6E-A4EF-6964-D841C2F41A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052" y="1329980"/>
            <a:ext cx="9505013" cy="5528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6237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26540C-2DD4-6316-216C-AC338EAFA8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DEBFCA-4E56-033D-788A-235AE2B77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Year Curriculum Map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568D6F-91D2-31A0-D8DF-F571D1FA6A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513509"/>
            <a:ext cx="10876153" cy="4857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9426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Communication Reminders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All urgent messages should be communicated to the </a:t>
            </a:r>
            <a:r>
              <a:rPr lang="en-GB" u="sng" dirty="0"/>
              <a:t>School Office </a:t>
            </a:r>
            <a:r>
              <a:rPr lang="en-GB" dirty="0"/>
              <a:t>via telephone or in person on the day.</a:t>
            </a:r>
          </a:p>
          <a:p>
            <a:r>
              <a:rPr lang="en-GB" dirty="0"/>
              <a:t>Feel free to pass a note or a letter to the office in the morning if needed.</a:t>
            </a:r>
          </a:p>
          <a:p>
            <a:r>
              <a:rPr lang="en-GB" dirty="0"/>
              <a:t>All non-urgent messages that you wish to communicate via email should be directed to the School Office on </a:t>
            </a:r>
            <a:r>
              <a:rPr lang="en-GB" dirty="0">
                <a:hlinkClick r:id="rId3"/>
              </a:rPr>
              <a:t>admin@fourswannes.herts.sch.uk</a:t>
            </a:r>
            <a:r>
              <a:rPr lang="en-GB" dirty="0"/>
              <a:t> – in the subject heading you can state who you wish the email to be forwarded to.</a:t>
            </a:r>
          </a:p>
          <a:p>
            <a:r>
              <a:rPr lang="en-GB" dirty="0"/>
              <a:t>To make an appointment with the class teacher, please speak to the school office or telephone the school office on </a:t>
            </a:r>
            <a:r>
              <a:rPr lang="en-GB" b="1" i="0" dirty="0">
                <a:effectLst/>
                <a:latin typeface="Open Sans" panose="020F0502020204030204" pitchFamily="34" charset="0"/>
              </a:rPr>
              <a:t>01992 763939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08619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6102" y="1071789"/>
            <a:ext cx="10682012" cy="5520204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marL="0" indent="0">
              <a:buNone/>
            </a:pPr>
            <a:r>
              <a:rPr lang="en-GB" sz="9600" b="1" dirty="0">
                <a:latin typeface="Calibri"/>
                <a:ea typeface="Calibri"/>
                <a:cs typeface="Calibri"/>
              </a:rPr>
              <a:t>This Year we will continue to send home Home-Learning. Home-Learning will be sent home w/b  </a:t>
            </a:r>
          </a:p>
          <a:p>
            <a:pPr marL="0" indent="0">
              <a:buNone/>
            </a:pPr>
            <a:endParaRPr lang="en-GB" sz="6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7200" b="1" dirty="0">
                <a:latin typeface="Calibri" panose="020F0502020204030204" pitchFamily="34" charset="0"/>
                <a:cs typeface="Calibri" panose="020F0502020204030204" pitchFamily="34" charset="0"/>
              </a:rPr>
              <a:t>Sent home on a </a:t>
            </a:r>
            <a:r>
              <a:rPr lang="en-GB" sz="7200" b="1" u="sng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Friday</a:t>
            </a:r>
            <a:r>
              <a:rPr lang="en-GB" sz="7200" b="1" dirty="0">
                <a:latin typeface="Calibri" panose="020F0502020204030204" pitchFamily="34" charset="0"/>
                <a:cs typeface="Calibri" panose="020F0502020204030204" pitchFamily="34" charset="0"/>
              </a:rPr>
              <a:t> to be returned the following </a:t>
            </a:r>
            <a:r>
              <a:rPr lang="en-GB" sz="7200" b="1" u="sng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Tuesday</a:t>
            </a:r>
          </a:p>
          <a:p>
            <a:pPr marL="0" indent="0">
              <a:buNone/>
            </a:pPr>
            <a:endParaRPr lang="en-GB" sz="7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Comprehension or Grammar activity</a:t>
            </a:r>
          </a:p>
          <a:p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Maths fluency activity</a:t>
            </a:r>
          </a:p>
          <a:p>
            <a:pPr marL="0" indent="0">
              <a:buNone/>
            </a:pPr>
            <a:endParaRPr lang="en-GB" sz="7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7200" b="1" u="sng" dirty="0">
                <a:latin typeface="Calibri" panose="020F0502020204030204" pitchFamily="34" charset="0"/>
                <a:cs typeface="Calibri" panose="020F0502020204030204" pitchFamily="34" charset="0"/>
              </a:rPr>
              <a:t>Additionally, we expect your child to : </a:t>
            </a:r>
          </a:p>
          <a:p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Practise times tables (</a:t>
            </a:r>
            <a:r>
              <a:rPr lang="en-GB" sz="7200" dirty="0">
                <a:ea typeface="Calibri"/>
                <a:cs typeface="Calibri"/>
              </a:rPr>
              <a:t>test on </a:t>
            </a:r>
            <a:r>
              <a:rPr lang="en-GB" sz="7200" b="1" u="sng" dirty="0">
                <a:ea typeface="Calibri"/>
                <a:cs typeface="Calibri"/>
              </a:rPr>
              <a:t>Friday</a:t>
            </a:r>
            <a:endParaRPr lang="en-GB" sz="7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7200" dirty="0">
                <a:latin typeface="Calibri"/>
                <a:ea typeface="Calibri"/>
                <a:cs typeface="Calibri"/>
              </a:rPr>
              <a:t>Learn spellings (handed out on a </a:t>
            </a:r>
            <a:r>
              <a:rPr lang="en-GB" sz="7200" b="1" u="sng" dirty="0">
                <a:latin typeface="Calibri"/>
                <a:ea typeface="Calibri"/>
                <a:cs typeface="Calibri"/>
              </a:rPr>
              <a:t>Friday </a:t>
            </a:r>
            <a:r>
              <a:rPr lang="en-GB" sz="7200" dirty="0">
                <a:latin typeface="Calibri"/>
                <a:ea typeface="Calibri"/>
                <a:cs typeface="Calibri"/>
              </a:rPr>
              <a:t>for a test the following </a:t>
            </a:r>
            <a:r>
              <a:rPr lang="en-GB" sz="7200" b="1" u="sng" dirty="0">
                <a:latin typeface="Calibri"/>
                <a:ea typeface="Calibri"/>
                <a:cs typeface="Calibri"/>
              </a:rPr>
              <a:t>Thursday</a:t>
            </a:r>
          </a:p>
          <a:p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Read </a:t>
            </a:r>
            <a:r>
              <a:rPr lang="en-GB" sz="7200" b="1" u="sng" dirty="0">
                <a:latin typeface="Calibri" panose="020F0502020204030204" pitchFamily="34" charset="0"/>
                <a:cs typeface="Calibri" panose="020F0502020204030204" pitchFamily="34" charset="0"/>
              </a:rPr>
              <a:t>at least </a:t>
            </a:r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3 x weekly with an adult</a:t>
            </a:r>
          </a:p>
          <a:p>
            <a:pPr marL="0" indent="0">
              <a:buNone/>
            </a:pPr>
            <a:endParaRPr lang="en-GB" sz="7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7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Your help in supporting your child with their home-learning is greatly appreciated.</a:t>
            </a:r>
          </a:p>
          <a:p>
            <a:r>
              <a:rPr lang="en-GB" sz="7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It is important that the children try their best with the activity set. Please let us know if your child is finding it difficult.</a:t>
            </a:r>
          </a:p>
          <a:p>
            <a:r>
              <a:rPr lang="en-GB" sz="7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Feedback on home-learning is verbal.</a:t>
            </a:r>
            <a:endParaRPr lang="en-GB" sz="7200" dirty="0"/>
          </a:p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59823" y="0"/>
            <a:ext cx="10515600" cy="1071789"/>
          </a:xfrm>
        </p:spPr>
        <p:txBody>
          <a:bodyPr/>
          <a:lstStyle/>
          <a:p>
            <a:pPr algn="ctr"/>
            <a:r>
              <a:rPr lang="en-GB" u="sng">
                <a:latin typeface="AR CENA" panose="02000000000000000000"/>
              </a:rPr>
              <a:t>Home-Learning</a:t>
            </a:r>
          </a:p>
        </p:txBody>
      </p:sp>
    </p:spTree>
    <p:extLst>
      <p:ext uri="{BB962C8B-B14F-4D97-AF65-F5344CB8AC3E}">
        <p14:creationId xmlns:p14="http://schemas.microsoft.com/office/powerpoint/2010/main" val="9168808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/>
              <a:t>Reading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463040"/>
            <a:ext cx="10863025" cy="485893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Children will develop their reading skills through a variety of opportunities including independent reading, guided reading and shared reading.</a:t>
            </a:r>
          </a:p>
          <a:p>
            <a:r>
              <a:rPr lang="en-GB" dirty="0"/>
              <a:t>How you can help at home:</a:t>
            </a:r>
          </a:p>
          <a:p>
            <a:pPr lvl="1"/>
            <a:r>
              <a:rPr lang="en-GB" dirty="0"/>
              <a:t>Children should be reading at home 3 times a week</a:t>
            </a:r>
          </a:p>
          <a:p>
            <a:pPr lvl="1"/>
            <a:r>
              <a:rPr lang="en-GB" dirty="0"/>
              <a:t>Talk about the book and ask questions.</a:t>
            </a:r>
            <a:endParaRPr lang="en-GB" dirty="0">
              <a:cs typeface="Calibri"/>
            </a:endParaRPr>
          </a:p>
          <a:p>
            <a:pPr marL="457200" lvl="1" indent="0">
              <a:buNone/>
            </a:pPr>
            <a:endParaRPr lang="en-GB" dirty="0"/>
          </a:p>
          <a:p>
            <a:r>
              <a:rPr lang="en-GB" dirty="0"/>
              <a:t>As soon as a book is finished, please return it so it can be exchanged for a new one</a:t>
            </a:r>
          </a:p>
          <a:p>
            <a:endParaRPr lang="en-GB" dirty="0"/>
          </a:p>
          <a:p>
            <a:pPr marL="457200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50242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7857" y="260068"/>
            <a:ext cx="11587942" cy="1065494"/>
          </a:xfrm>
        </p:spPr>
        <p:txBody>
          <a:bodyPr>
            <a:normAutofit/>
          </a:bodyPr>
          <a:lstStyle/>
          <a:p>
            <a:r>
              <a:rPr lang="en-GB" sz="3200" u="sng">
                <a:latin typeface="AR CENA" panose="02000000000000000000"/>
              </a:rPr>
              <a:t>Interventions that could be used to support your child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062" y="1305650"/>
            <a:ext cx="10515600" cy="519161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Through our ongoing formative assessments, decisions over the weeks ahead will be made as to best help your child to make progress in their learning.</a:t>
            </a:r>
          </a:p>
          <a:p>
            <a:pPr marL="0" indent="0">
              <a:buNone/>
            </a:pPr>
            <a:endParaRPr lang="en-GB" u="sng" dirty="0"/>
          </a:p>
          <a:p>
            <a:pPr marL="0" indent="0">
              <a:buNone/>
            </a:pPr>
            <a:r>
              <a:rPr lang="en-GB" u="sng" dirty="0"/>
              <a:t>Interventions may include </a:t>
            </a:r>
            <a:r>
              <a:rPr lang="en-GB" dirty="0"/>
              <a:t>:</a:t>
            </a:r>
          </a:p>
          <a:p>
            <a:r>
              <a:rPr lang="en-GB" dirty="0"/>
              <a:t>Maths intervention groups</a:t>
            </a:r>
          </a:p>
          <a:p>
            <a:r>
              <a:rPr lang="en-GB" dirty="0"/>
              <a:t>Early morning Writing/ Reading and Maths groups</a:t>
            </a:r>
          </a:p>
          <a:p>
            <a:r>
              <a:rPr lang="en-GB" dirty="0"/>
              <a:t>Social group activities led by familiar and trusted adults</a:t>
            </a:r>
          </a:p>
          <a:p>
            <a:r>
              <a:rPr lang="en-GB" dirty="0"/>
              <a:t>Additional fine-motor skills/ handwriting support</a:t>
            </a:r>
          </a:p>
          <a:p>
            <a:r>
              <a:rPr lang="en-GB" dirty="0"/>
              <a:t>Pre-teaching and guided teaching opportunities</a:t>
            </a:r>
          </a:p>
          <a:p>
            <a:r>
              <a:rPr lang="en-GB" dirty="0"/>
              <a:t>Power of two maths practice for basics</a:t>
            </a:r>
          </a:p>
          <a:p>
            <a:r>
              <a:rPr lang="en-GB" dirty="0"/>
              <a:t>Protective Behaviours</a:t>
            </a:r>
          </a:p>
          <a:p>
            <a:r>
              <a:rPr lang="en-GB" dirty="0"/>
              <a:t>Speech and Language support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83175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874" y="156119"/>
            <a:ext cx="10515600" cy="1325563"/>
          </a:xfrm>
        </p:spPr>
        <p:txBody>
          <a:bodyPr/>
          <a:lstStyle/>
          <a:p>
            <a:pPr algn="ctr"/>
            <a:r>
              <a:rPr lang="en-GB" u="sng" dirty="0">
                <a:latin typeface="AR CENA"/>
              </a:rPr>
              <a:t>Year  Key learning statements - Reading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3DE633-FD2F-7F4C-9B47-7FE2582DA0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227" b="6061"/>
          <a:stretch>
            <a:fillRect/>
          </a:stretch>
        </p:blipFill>
        <p:spPr>
          <a:xfrm>
            <a:off x="1643063" y="1390243"/>
            <a:ext cx="8643937" cy="5467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4641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3880" y="150540"/>
            <a:ext cx="10515600" cy="1325563"/>
          </a:xfrm>
        </p:spPr>
        <p:txBody>
          <a:bodyPr/>
          <a:lstStyle/>
          <a:p>
            <a:pPr algn="ctr"/>
            <a:r>
              <a:rPr lang="en-GB" u="sng" dirty="0">
                <a:latin typeface="AR CENA" panose="02000000000000000000"/>
              </a:rPr>
              <a:t>Year  Key learning statements - Writing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4665" y="1587863"/>
            <a:ext cx="10752667" cy="50161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6493C2-66F1-1E48-00D3-DAB5E90E70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85"/>
          <a:stretch/>
        </p:blipFill>
        <p:spPr>
          <a:xfrm>
            <a:off x="29997" y="1587863"/>
            <a:ext cx="5506255" cy="36822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FED3344-473E-4BDA-F1EE-07B7E1864C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0390" y="1587863"/>
            <a:ext cx="6379352" cy="5270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7490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25037A-458C-0C4E-1CC7-57FFE10EEB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6C7C0-C337-ECCD-80BB-7695F86818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880" y="150540"/>
            <a:ext cx="10515600" cy="1325563"/>
          </a:xfrm>
        </p:spPr>
        <p:txBody>
          <a:bodyPr/>
          <a:lstStyle/>
          <a:p>
            <a:pPr algn="ctr"/>
            <a:r>
              <a:rPr lang="en-GB" u="sng" dirty="0">
                <a:latin typeface="AR CENA" panose="02000000000000000000"/>
              </a:rPr>
              <a:t>Year  Key learning statements - Writing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AF62BE0-6FCC-B7D1-2ADE-F25DFD7731E8}"/>
              </a:ext>
            </a:extLst>
          </p:cNvPr>
          <p:cNvSpPr txBox="1">
            <a:spLocks/>
          </p:cNvSpPr>
          <p:nvPr/>
        </p:nvSpPr>
        <p:spPr>
          <a:xfrm>
            <a:off x="734665" y="1587863"/>
            <a:ext cx="10752667" cy="50161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153DFC7-00DF-C589-B841-B9E1CF08F3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933" y="1587863"/>
            <a:ext cx="10248133" cy="2526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4492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u="sng" dirty="0">
                <a:latin typeface="AR CENA"/>
              </a:rPr>
              <a:t>Year  Key learning statements - Maths</a:t>
            </a:r>
          </a:p>
        </p:txBody>
      </p:sp>
      <p:pic>
        <p:nvPicPr>
          <p:cNvPr id="3" name="Picture 2" descr="A close-up of a paper&#10;&#10;Description automatically generated">
            <a:extLst>
              <a:ext uri="{FF2B5EF4-FFF2-40B4-BE49-F238E27FC236}">
                <a16:creationId xmlns:a16="http://schemas.microsoft.com/office/drawing/2014/main" id="{28AB482C-8828-4C8C-6804-AD4B64C69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438" y="1330271"/>
            <a:ext cx="10503012" cy="5414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0419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u="sng" dirty="0">
                <a:latin typeface="AR CENA"/>
              </a:rPr>
              <a:t>Year  Key learning statements – Maths cont’d</a:t>
            </a:r>
          </a:p>
        </p:txBody>
      </p:sp>
      <p:sp>
        <p:nvSpPr>
          <p:cNvPr id="5" name="Rectangle 4"/>
          <p:cNvSpPr/>
          <p:nvPr/>
        </p:nvSpPr>
        <p:spPr>
          <a:xfrm>
            <a:off x="571500" y="1704946"/>
            <a:ext cx="1144926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defTabSz="914400">
              <a:buFont typeface="Arial" panose="020B0604020202020204" pitchFamily="34" charset="0"/>
              <a:buChar char="•"/>
              <a:defRPr sz="1500" u="sng">
                <a:solidFill>
                  <a:srgbClr val="3C5868"/>
                </a:solidFill>
                <a:latin typeface="XCCW Joined 14a"/>
                <a:ea typeface="XCCW Joined 14a"/>
                <a:cs typeface="XCCW Joined 14a"/>
                <a:sym typeface="XCCW Joined 14a"/>
              </a:defRPr>
            </a:pPr>
            <a:endParaRPr lang="en-GB" sz="2000" dirty="0"/>
          </a:p>
          <a:p>
            <a:endParaRPr lang="en-GB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379788-F5A5-9E90-DEED-4D77394B8D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825" y="1234968"/>
            <a:ext cx="11194656" cy="5455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2214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F39E0-00BF-41AD-B1E7-FD3898C75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Key 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3B6CA6-FD6D-4C8D-AA17-A873F81C8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fontAlgn="base">
              <a:buNone/>
            </a:pPr>
            <a:endParaRPr lang="en-US" b="0" i="0" dirty="0">
              <a:solidFill>
                <a:srgbClr val="000000"/>
              </a:solidFill>
              <a:effectLst/>
              <a:ea typeface="Calibri"/>
              <a:cs typeface="Calibri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endParaRPr lang="en-GB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fontAlgn="base"/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Half Term: </a:t>
            </a:r>
            <a:r>
              <a:rPr lang="en-GB" dirty="0"/>
              <a:t>Monday 27th October 2025 to Friday 31st October 2025</a:t>
            </a:r>
            <a:endParaRPr lang="en-GB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fontAlgn="base"/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Parent </a:t>
            </a:r>
            <a:r>
              <a:rPr lang="en-GB" b="0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Consultations:</a:t>
            </a:r>
          </a:p>
          <a:p>
            <a:pPr fontAlgn="base"/>
            <a:endParaRPr lang="en-US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fontAlgn="base"/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Occasional Day: Friday 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/>
                <a:cs typeface="Calibri"/>
              </a:rPr>
              <a:t>5</a:t>
            </a:r>
            <a:r>
              <a:rPr lang="en-US" dirty="0">
                <a:solidFill>
                  <a:srgbClr val="000000"/>
                </a:solidFill>
                <a:ea typeface="Calibri"/>
                <a:cs typeface="Calibri"/>
              </a:rPr>
              <a:t>th December (school closed)</a:t>
            </a:r>
            <a:endParaRPr lang="en-US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fontAlgn="base"/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Last Day of term: </a:t>
            </a:r>
            <a:r>
              <a:rPr lang="en-GB" dirty="0"/>
              <a:t>Friday 19th of December 2025</a:t>
            </a:r>
            <a:endParaRPr lang="en-GB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68977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063875"/>
          </a:xfrm>
        </p:spPr>
        <p:txBody>
          <a:bodyPr/>
          <a:lstStyle/>
          <a:p>
            <a:pPr algn="ctr"/>
            <a:r>
              <a:rPr lang="en-GB" b="1" u="sng" dirty="0"/>
              <a:t>Thank you </a:t>
            </a:r>
            <a:r>
              <a:rPr lang="en-GB" dirty="0"/>
              <a:t>for joining our </a:t>
            </a:r>
            <a:r>
              <a:rPr lang="en-GB"/>
              <a:t>Year  </a:t>
            </a:r>
            <a:r>
              <a:rPr lang="en-GB" dirty="0"/>
              <a:t>Workshop</a:t>
            </a:r>
            <a:br>
              <a:rPr lang="en-GB" dirty="0"/>
            </a:br>
            <a:br>
              <a:rPr lang="en-GB" dirty="0"/>
            </a:br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9026464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362709062AF1F48BE6AA34E618609FA" ma:contentTypeVersion="18" ma:contentTypeDescription="Create a new document." ma:contentTypeScope="" ma:versionID="4d8806e3bfc3f28073b6e70f69341db6">
  <xsd:schema xmlns:xsd="http://www.w3.org/2001/XMLSchema" xmlns:xs="http://www.w3.org/2001/XMLSchema" xmlns:p="http://schemas.microsoft.com/office/2006/metadata/properties" xmlns:ns2="1cb47aad-5c8d-40bf-b9c1-93cca5e1f605" xmlns:ns3="28e145ab-f759-4b0c-85f3-55011be2f771" targetNamespace="http://schemas.microsoft.com/office/2006/metadata/properties" ma:root="true" ma:fieldsID="fce9964ff978c763eb5e9d7eb9b83e77" ns2:_="" ns3:_="">
    <xsd:import namespace="1cb47aad-5c8d-40bf-b9c1-93cca5e1f605"/>
    <xsd:import namespace="28e145ab-f759-4b0c-85f3-55011be2f77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b47aad-5c8d-40bf-b9c1-93cca5e1f60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ce382e0-7c1e-428d-8ddd-e3a3a478407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e145ab-f759-4b0c-85f3-55011be2f77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1796a52-ddb6-4b7f-94df-02fa63f0829f}" ma:internalName="TaxCatchAll" ma:showField="CatchAllData" ma:web="28e145ab-f759-4b0c-85f3-55011be2f77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cb47aad-5c8d-40bf-b9c1-93cca5e1f605">
      <Terms xmlns="http://schemas.microsoft.com/office/infopath/2007/PartnerControls"/>
    </lcf76f155ced4ddcb4097134ff3c332f>
    <TaxCatchAll xmlns="28e145ab-f759-4b0c-85f3-55011be2f771" xsi:nil="true"/>
  </documentManagement>
</p:properties>
</file>

<file path=customXml/itemProps1.xml><?xml version="1.0" encoding="utf-8"?>
<ds:datastoreItem xmlns:ds="http://schemas.openxmlformats.org/officeDocument/2006/customXml" ds:itemID="{C3657612-BC76-499D-B9D8-FF6D411FDF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b47aad-5c8d-40bf-b9c1-93cca5e1f605"/>
    <ds:schemaRef ds:uri="28e145ab-f759-4b0c-85f3-55011be2f77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B0E8537-99B9-4B82-8B24-D85F27F8E5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F8B96A2-BAB7-40A6-9D6B-722968BF4E9A}">
  <ds:schemaRefs>
    <ds:schemaRef ds:uri="1cb47aad-5c8d-40bf-b9c1-93cca5e1f605"/>
    <ds:schemaRef ds:uri="http://purl.org/dc/terms/"/>
    <ds:schemaRef ds:uri="http://schemas.microsoft.com/office/2006/documentManagement/types"/>
    <ds:schemaRef ds:uri="28e145ab-f759-4b0c-85f3-55011be2f771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1761</TotalTime>
  <Words>948</Words>
  <Application>Microsoft Office PowerPoint</Application>
  <PresentationFormat>Widescreen</PresentationFormat>
  <Paragraphs>122</Paragraphs>
  <Slides>25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-apple-system</vt:lpstr>
      <vt:lpstr>AR CENA</vt:lpstr>
      <vt:lpstr>Arial</vt:lpstr>
      <vt:lpstr>Calibri</vt:lpstr>
      <vt:lpstr>Calibri Light</vt:lpstr>
      <vt:lpstr>Nunito</vt:lpstr>
      <vt:lpstr>Open Sans</vt:lpstr>
      <vt:lpstr>Roboto</vt:lpstr>
      <vt:lpstr>Office Theme</vt:lpstr>
      <vt:lpstr> Welcome to Year 4</vt:lpstr>
      <vt:lpstr>Meet the Team</vt:lpstr>
      <vt:lpstr>Being ready for school</vt:lpstr>
      <vt:lpstr>Attend today, Achieve tomorrow!</vt:lpstr>
      <vt:lpstr>PowerPoint Presentation</vt:lpstr>
      <vt:lpstr>Girls' Uniform</vt:lpstr>
      <vt:lpstr>Boys' Uniform</vt:lpstr>
      <vt:lpstr>PE Kit Reminders</vt:lpstr>
      <vt:lpstr>Class Timetable</vt:lpstr>
      <vt:lpstr>Links to website</vt:lpstr>
      <vt:lpstr>PowerPoint Presentation</vt:lpstr>
      <vt:lpstr>Year Curriculum Map</vt:lpstr>
      <vt:lpstr>Year Curriculum Map</vt:lpstr>
      <vt:lpstr>Year Curriculum Map</vt:lpstr>
      <vt:lpstr>Communication Reminders</vt:lpstr>
      <vt:lpstr>Home-Learning</vt:lpstr>
      <vt:lpstr>Reading at Home</vt:lpstr>
      <vt:lpstr>Interventions that could be used to support your child</vt:lpstr>
      <vt:lpstr>Year  Key learning statements - Reading</vt:lpstr>
      <vt:lpstr>Year  Key learning statements - Writing</vt:lpstr>
      <vt:lpstr>Year  Key learning statements - Writing</vt:lpstr>
      <vt:lpstr>Year  Key learning statements - Maths</vt:lpstr>
      <vt:lpstr>Year  Key learning statements – Maths cont’d</vt:lpstr>
      <vt:lpstr>Key Dates</vt:lpstr>
      <vt:lpstr>Thank you for joining our Year  Workshop  Any Questions?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DelacroixR</dc:creator>
  <cp:lastModifiedBy>Juanita Largo Afonso</cp:lastModifiedBy>
  <cp:revision>44</cp:revision>
  <cp:lastPrinted>2022-09-20T11:53:31Z</cp:lastPrinted>
  <dcterms:created xsi:type="dcterms:W3CDTF">2020-09-06T13:17:39Z</dcterms:created>
  <dcterms:modified xsi:type="dcterms:W3CDTF">2025-09-09T20:26:31Z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0x0101000362709062AF1F48BE6AA34E618609FA</vt:lpwstr>
  </property>
</Properties>
</file>