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0"/>
  </p:notesMasterIdLst>
  <p:sldIdLst>
    <p:sldId id="258" r:id="rId5"/>
    <p:sldId id="305" r:id="rId6"/>
    <p:sldId id="295" r:id="rId7"/>
    <p:sldId id="312" r:id="rId8"/>
    <p:sldId id="313" r:id="rId9"/>
    <p:sldId id="315" r:id="rId10"/>
    <p:sldId id="316" r:id="rId11"/>
    <p:sldId id="293" r:id="rId12"/>
    <p:sldId id="292" r:id="rId13"/>
    <p:sldId id="311" r:id="rId14"/>
    <p:sldId id="320" r:id="rId15"/>
    <p:sldId id="275" r:id="rId16"/>
    <p:sldId id="317" r:id="rId17"/>
    <p:sldId id="318" r:id="rId18"/>
    <p:sldId id="291" r:id="rId19"/>
    <p:sldId id="265" r:id="rId20"/>
    <p:sldId id="282" r:id="rId21"/>
    <p:sldId id="319" r:id="rId22"/>
    <p:sldId id="267" r:id="rId23"/>
    <p:sldId id="269" r:id="rId24"/>
    <p:sldId id="272" r:id="rId25"/>
    <p:sldId id="273" r:id="rId26"/>
    <p:sldId id="274" r:id="rId27"/>
    <p:sldId id="309" r:id="rId28"/>
    <p:sldId id="271" r:id="rId29"/>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152" autoAdjust="0"/>
    <p:restoredTop sz="94660"/>
  </p:normalViewPr>
  <p:slideViewPr>
    <p:cSldViewPr snapToGrid="0">
      <p:cViewPr varScale="1">
        <p:scale>
          <a:sx n="91" d="100"/>
          <a:sy n="91" d="100"/>
        </p:scale>
        <p:origin x="360"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D90C423F-C7F3-492C-9548-CE32FB4F7725}" type="datetimeFigureOut">
              <a:rPr lang="en-GB" smtClean="0"/>
              <a:t>08/09/2025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161B1F8-9D6C-4491-8DCB-D7EDF3A56E22}" type="slidenum">
              <a:rPr lang="en-GB" smtClean="0"/>
              <a:t>‹#›</a:t>
            </a:fld>
            <a:endParaRPr lang="en-GB"/>
          </a:p>
        </p:txBody>
      </p:sp>
    </p:spTree>
    <p:extLst>
      <p:ext uri="{BB962C8B-B14F-4D97-AF65-F5344CB8AC3E}">
        <p14:creationId xmlns:p14="http://schemas.microsoft.com/office/powerpoint/2010/main" val="15227885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161B1F8-9D6C-4491-8DCB-D7EDF3A56E22}" type="slidenum">
              <a:rPr lang="en-GB" smtClean="0"/>
              <a:t>1</a:t>
            </a:fld>
            <a:endParaRPr lang="en-GB"/>
          </a:p>
        </p:txBody>
      </p:sp>
    </p:spTree>
    <p:extLst>
      <p:ext uri="{BB962C8B-B14F-4D97-AF65-F5344CB8AC3E}">
        <p14:creationId xmlns:p14="http://schemas.microsoft.com/office/powerpoint/2010/main" val="14095145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Mrs Conroy is split between two classes, fortunate to have other adults</a:t>
            </a:r>
          </a:p>
          <a:p>
            <a:r>
              <a:rPr lang="en-GB"/>
              <a:t>PPA/Leadership days – we aim to be consistent but my leadership day does change each half term to cover Mr </a:t>
            </a:r>
            <a:r>
              <a:rPr lang="en-GB" err="1"/>
              <a:t>Horleston</a:t>
            </a:r>
            <a:r>
              <a:rPr lang="en-GB"/>
              <a:t> – I am also carrying out an NPQH course, to minimise impact on the children I will move my day out of class to ensure the class is being covered by either myself or Mrs De la Croix.</a:t>
            </a:r>
          </a:p>
        </p:txBody>
      </p:sp>
      <p:sp>
        <p:nvSpPr>
          <p:cNvPr id="4" name="Slide Number Placeholder 3"/>
          <p:cNvSpPr>
            <a:spLocks noGrp="1"/>
          </p:cNvSpPr>
          <p:nvPr>
            <p:ph type="sldNum" sz="quarter" idx="5"/>
          </p:nvPr>
        </p:nvSpPr>
        <p:spPr/>
        <p:txBody>
          <a:bodyPr/>
          <a:lstStyle/>
          <a:p>
            <a:fld id="{1161B1F8-9D6C-4491-8DCB-D7EDF3A56E22}" type="slidenum">
              <a:rPr lang="en-GB" smtClean="0"/>
              <a:t>2</a:t>
            </a:fld>
            <a:endParaRPr lang="en-GB"/>
          </a:p>
        </p:txBody>
      </p:sp>
    </p:spTree>
    <p:extLst>
      <p:ext uri="{BB962C8B-B14F-4D97-AF65-F5344CB8AC3E}">
        <p14:creationId xmlns:p14="http://schemas.microsoft.com/office/powerpoint/2010/main" val="13933962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Names on everything</a:t>
            </a:r>
          </a:p>
        </p:txBody>
      </p:sp>
      <p:sp>
        <p:nvSpPr>
          <p:cNvPr id="4" name="Slide Number Placeholder 3"/>
          <p:cNvSpPr>
            <a:spLocks noGrp="1"/>
          </p:cNvSpPr>
          <p:nvPr>
            <p:ph type="sldNum" sz="quarter" idx="5"/>
          </p:nvPr>
        </p:nvSpPr>
        <p:spPr/>
        <p:txBody>
          <a:bodyPr/>
          <a:lstStyle/>
          <a:p>
            <a:fld id="{1161B1F8-9D6C-4491-8DCB-D7EDF3A56E22}" type="slidenum">
              <a:rPr lang="en-GB" smtClean="0"/>
              <a:t>3</a:t>
            </a:fld>
            <a:endParaRPr lang="en-GB"/>
          </a:p>
        </p:txBody>
      </p:sp>
    </p:spTree>
    <p:extLst>
      <p:ext uri="{BB962C8B-B14F-4D97-AF65-F5344CB8AC3E}">
        <p14:creationId xmlns:p14="http://schemas.microsoft.com/office/powerpoint/2010/main" val="31235621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Letter home</a:t>
            </a:r>
          </a:p>
        </p:txBody>
      </p:sp>
      <p:sp>
        <p:nvSpPr>
          <p:cNvPr id="4" name="Slide Number Placeholder 3"/>
          <p:cNvSpPr>
            <a:spLocks noGrp="1"/>
          </p:cNvSpPr>
          <p:nvPr>
            <p:ph type="sldNum" sz="quarter" idx="5"/>
          </p:nvPr>
        </p:nvSpPr>
        <p:spPr/>
        <p:txBody>
          <a:bodyPr/>
          <a:lstStyle/>
          <a:p>
            <a:fld id="{1161B1F8-9D6C-4491-8DCB-D7EDF3A56E22}" type="slidenum">
              <a:rPr lang="en-GB" smtClean="0"/>
              <a:t>8</a:t>
            </a:fld>
            <a:endParaRPr lang="en-GB"/>
          </a:p>
        </p:txBody>
      </p:sp>
    </p:spTree>
    <p:extLst>
      <p:ext uri="{BB962C8B-B14F-4D97-AF65-F5344CB8AC3E}">
        <p14:creationId xmlns:p14="http://schemas.microsoft.com/office/powerpoint/2010/main" val="7290902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161B1F8-9D6C-4491-8DCB-D7EDF3A56E22}" type="slidenum">
              <a:rPr lang="en-GB" smtClean="0"/>
              <a:t>9</a:t>
            </a:fld>
            <a:endParaRPr lang="en-GB"/>
          </a:p>
        </p:txBody>
      </p:sp>
    </p:spTree>
    <p:extLst>
      <p:ext uri="{BB962C8B-B14F-4D97-AF65-F5344CB8AC3E}">
        <p14:creationId xmlns:p14="http://schemas.microsoft.com/office/powerpoint/2010/main" val="8168458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161B1F8-9D6C-4491-8DCB-D7EDF3A56E22}" type="slidenum">
              <a:rPr lang="en-GB" smtClean="0"/>
              <a:t>15</a:t>
            </a:fld>
            <a:endParaRPr lang="en-GB"/>
          </a:p>
        </p:txBody>
      </p:sp>
    </p:spTree>
    <p:extLst>
      <p:ext uri="{BB962C8B-B14F-4D97-AF65-F5344CB8AC3E}">
        <p14:creationId xmlns:p14="http://schemas.microsoft.com/office/powerpoint/2010/main" val="33453813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161B1F8-9D6C-4491-8DCB-D7EDF3A56E22}" type="slidenum">
              <a:rPr lang="en-GB" smtClean="0"/>
              <a:t>16</a:t>
            </a:fld>
            <a:endParaRPr lang="en-GB"/>
          </a:p>
        </p:txBody>
      </p:sp>
    </p:spTree>
    <p:extLst>
      <p:ext uri="{BB962C8B-B14F-4D97-AF65-F5344CB8AC3E}">
        <p14:creationId xmlns:p14="http://schemas.microsoft.com/office/powerpoint/2010/main" val="15655724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161B1F8-9D6C-4491-8DCB-D7EDF3A56E22}" type="slidenum">
              <a:rPr lang="en-GB" smtClean="0"/>
              <a:t>17</a:t>
            </a:fld>
            <a:endParaRPr lang="en-GB"/>
          </a:p>
        </p:txBody>
      </p:sp>
    </p:spTree>
    <p:extLst>
      <p:ext uri="{BB962C8B-B14F-4D97-AF65-F5344CB8AC3E}">
        <p14:creationId xmlns:p14="http://schemas.microsoft.com/office/powerpoint/2010/main" val="9984242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161B1F8-9D6C-4491-8DCB-D7EDF3A56E22}" type="slidenum">
              <a:rPr lang="en-GB" smtClean="0"/>
              <a:t>18</a:t>
            </a:fld>
            <a:endParaRPr lang="en-GB"/>
          </a:p>
        </p:txBody>
      </p:sp>
    </p:spTree>
    <p:extLst>
      <p:ext uri="{BB962C8B-B14F-4D97-AF65-F5344CB8AC3E}">
        <p14:creationId xmlns:p14="http://schemas.microsoft.com/office/powerpoint/2010/main" val="15517672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161B1F8-9D6C-4491-8DCB-D7EDF3A56E22}" type="slidenum">
              <a:rPr lang="en-GB" smtClean="0"/>
              <a:t>19</a:t>
            </a:fld>
            <a:endParaRPr lang="en-GB"/>
          </a:p>
        </p:txBody>
      </p:sp>
    </p:spTree>
    <p:extLst>
      <p:ext uri="{BB962C8B-B14F-4D97-AF65-F5344CB8AC3E}">
        <p14:creationId xmlns:p14="http://schemas.microsoft.com/office/powerpoint/2010/main" val="40045595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161B1F8-9D6C-4491-8DCB-D7EDF3A56E22}" type="slidenum">
              <a:rPr lang="en-GB" smtClean="0"/>
              <a:t>24</a:t>
            </a:fld>
            <a:endParaRPr lang="en-GB"/>
          </a:p>
        </p:txBody>
      </p:sp>
    </p:spTree>
    <p:extLst>
      <p:ext uri="{BB962C8B-B14F-4D97-AF65-F5344CB8AC3E}">
        <p14:creationId xmlns:p14="http://schemas.microsoft.com/office/powerpoint/2010/main" val="40497898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161B1F8-9D6C-4491-8DCB-D7EDF3A56E22}" type="slidenum">
              <a:rPr lang="en-GB" smtClean="0"/>
              <a:t>25</a:t>
            </a:fld>
            <a:endParaRPr lang="en-GB"/>
          </a:p>
        </p:txBody>
      </p:sp>
    </p:spTree>
    <p:extLst>
      <p:ext uri="{BB962C8B-B14F-4D97-AF65-F5344CB8AC3E}">
        <p14:creationId xmlns:p14="http://schemas.microsoft.com/office/powerpoint/2010/main" val="39101484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0D93E32-8D6A-480F-9B2C-C851FABB1F1E}"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1E4A2B-4EAD-43B2-96E1-21004BDE7821}" type="slidenum">
              <a:rPr lang="en-GB" smtClean="0"/>
              <a:t>‹#›</a:t>
            </a:fld>
            <a:endParaRPr lang="en-GB"/>
          </a:p>
        </p:txBody>
      </p:sp>
    </p:spTree>
    <p:extLst>
      <p:ext uri="{BB962C8B-B14F-4D97-AF65-F5344CB8AC3E}">
        <p14:creationId xmlns:p14="http://schemas.microsoft.com/office/powerpoint/2010/main" val="18560492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0D93E32-8D6A-480F-9B2C-C851FABB1F1E}"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1E4A2B-4EAD-43B2-96E1-21004BDE7821}" type="slidenum">
              <a:rPr lang="en-GB" smtClean="0"/>
              <a:t>‹#›</a:t>
            </a:fld>
            <a:endParaRPr lang="en-GB"/>
          </a:p>
        </p:txBody>
      </p:sp>
    </p:spTree>
    <p:extLst>
      <p:ext uri="{BB962C8B-B14F-4D97-AF65-F5344CB8AC3E}">
        <p14:creationId xmlns:p14="http://schemas.microsoft.com/office/powerpoint/2010/main" val="33543187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0D93E32-8D6A-480F-9B2C-C851FABB1F1E}"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1E4A2B-4EAD-43B2-96E1-21004BDE7821}" type="slidenum">
              <a:rPr lang="en-GB" smtClean="0"/>
              <a:t>‹#›</a:t>
            </a:fld>
            <a:endParaRPr lang="en-GB"/>
          </a:p>
        </p:txBody>
      </p:sp>
    </p:spTree>
    <p:extLst>
      <p:ext uri="{BB962C8B-B14F-4D97-AF65-F5344CB8AC3E}">
        <p14:creationId xmlns:p14="http://schemas.microsoft.com/office/powerpoint/2010/main" val="39586334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0D93E32-8D6A-480F-9B2C-C851FABB1F1E}" type="datetimeFigureOut">
              <a:rPr lang="en-GB" smtClean="0"/>
              <a:t>08/09/2025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1E4A2B-4EAD-43B2-96E1-21004BDE7821}" type="slidenum">
              <a:rPr lang="en-GB" smtClean="0"/>
              <a:t>‹#›</a:t>
            </a:fld>
            <a:endParaRPr lang="en-GB"/>
          </a:p>
        </p:txBody>
      </p:sp>
    </p:spTree>
    <p:extLst>
      <p:ext uri="{BB962C8B-B14F-4D97-AF65-F5344CB8AC3E}">
        <p14:creationId xmlns:p14="http://schemas.microsoft.com/office/powerpoint/2010/main" val="4043616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0D93E32-8D6A-480F-9B2C-C851FABB1F1E}" type="datetimeFigureOut">
              <a:rPr lang="en-GB" smtClean="0"/>
              <a:t>08/09/2025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B1E4A2B-4EAD-43B2-96E1-21004BDE7821}" type="slidenum">
              <a:rPr lang="en-GB" smtClean="0"/>
              <a:t>‹#›</a:t>
            </a:fld>
            <a:endParaRPr lang="en-GB"/>
          </a:p>
        </p:txBody>
      </p:sp>
    </p:spTree>
    <p:extLst>
      <p:ext uri="{BB962C8B-B14F-4D97-AF65-F5344CB8AC3E}">
        <p14:creationId xmlns:p14="http://schemas.microsoft.com/office/powerpoint/2010/main" val="42291033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0D93E32-8D6A-480F-9B2C-C851FABB1F1E}" type="datetimeFigureOut">
              <a:rPr lang="en-GB" smtClean="0"/>
              <a:t>08/09/2025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B1E4A2B-4EAD-43B2-96E1-21004BDE7821}" type="slidenum">
              <a:rPr lang="en-GB" smtClean="0"/>
              <a:t>‹#›</a:t>
            </a:fld>
            <a:endParaRPr lang="en-GB"/>
          </a:p>
        </p:txBody>
      </p:sp>
    </p:spTree>
    <p:extLst>
      <p:ext uri="{BB962C8B-B14F-4D97-AF65-F5344CB8AC3E}">
        <p14:creationId xmlns:p14="http://schemas.microsoft.com/office/powerpoint/2010/main" val="3889509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D93E32-8D6A-480F-9B2C-C851FABB1F1E}" type="datetimeFigureOut">
              <a:rPr lang="en-GB" smtClean="0"/>
              <a:t>08/09/2025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B1E4A2B-4EAD-43B2-96E1-21004BDE7821}" type="slidenum">
              <a:rPr lang="en-GB" smtClean="0"/>
              <a:t>‹#›</a:t>
            </a:fld>
            <a:endParaRPr lang="en-GB"/>
          </a:p>
        </p:txBody>
      </p:sp>
    </p:spTree>
    <p:extLst>
      <p:ext uri="{BB962C8B-B14F-4D97-AF65-F5344CB8AC3E}">
        <p14:creationId xmlns:p14="http://schemas.microsoft.com/office/powerpoint/2010/main" val="19923186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0D93E32-8D6A-480F-9B2C-C851FABB1F1E}" type="datetimeFigureOut">
              <a:rPr lang="en-GB" smtClean="0"/>
              <a:t>08/09/2025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1E4A2B-4EAD-43B2-96E1-21004BDE7821}" type="slidenum">
              <a:rPr lang="en-GB" smtClean="0"/>
              <a:t>‹#›</a:t>
            </a:fld>
            <a:endParaRPr lang="en-GB"/>
          </a:p>
        </p:txBody>
      </p:sp>
    </p:spTree>
    <p:extLst>
      <p:ext uri="{BB962C8B-B14F-4D97-AF65-F5344CB8AC3E}">
        <p14:creationId xmlns:p14="http://schemas.microsoft.com/office/powerpoint/2010/main" val="10413706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0D93E32-8D6A-480F-9B2C-C851FABB1F1E}" type="datetimeFigureOut">
              <a:rPr lang="en-GB" smtClean="0"/>
              <a:t>08/09/2025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1E4A2B-4EAD-43B2-96E1-21004BDE7821}" type="slidenum">
              <a:rPr lang="en-GB" smtClean="0"/>
              <a:t>‹#›</a:t>
            </a:fld>
            <a:endParaRPr lang="en-GB"/>
          </a:p>
        </p:txBody>
      </p:sp>
    </p:spTree>
    <p:extLst>
      <p:ext uri="{BB962C8B-B14F-4D97-AF65-F5344CB8AC3E}">
        <p14:creationId xmlns:p14="http://schemas.microsoft.com/office/powerpoint/2010/main" val="3646347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0D93E32-8D6A-480F-9B2C-C851FABB1F1E}"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1E4A2B-4EAD-43B2-96E1-21004BDE7821}" type="slidenum">
              <a:rPr lang="en-GB" smtClean="0"/>
              <a:t>‹#›</a:t>
            </a:fld>
            <a:endParaRPr lang="en-GB"/>
          </a:p>
        </p:txBody>
      </p:sp>
    </p:spTree>
    <p:extLst>
      <p:ext uri="{BB962C8B-B14F-4D97-AF65-F5344CB8AC3E}">
        <p14:creationId xmlns:p14="http://schemas.microsoft.com/office/powerpoint/2010/main" val="36240810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0D93E32-8D6A-480F-9B2C-C851FABB1F1E}"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1E4A2B-4EAD-43B2-96E1-21004BDE7821}" type="slidenum">
              <a:rPr lang="en-GB" smtClean="0"/>
              <a:t>‹#›</a:t>
            </a:fld>
            <a:endParaRPr lang="en-GB"/>
          </a:p>
        </p:txBody>
      </p:sp>
    </p:spTree>
    <p:extLst>
      <p:ext uri="{BB962C8B-B14F-4D97-AF65-F5344CB8AC3E}">
        <p14:creationId xmlns:p14="http://schemas.microsoft.com/office/powerpoint/2010/main" val="11885037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D93E32-8D6A-480F-9B2C-C851FABB1F1E}" type="datetimeFigureOut">
              <a:rPr lang="en-GB" smtClean="0"/>
              <a:t>08/09/2025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1E4A2B-4EAD-43B2-96E1-21004BDE7821}" type="slidenum">
              <a:rPr lang="en-GB" smtClean="0"/>
              <a:t>‹#›</a:t>
            </a:fld>
            <a:endParaRPr lang="en-GB"/>
          </a:p>
        </p:txBody>
      </p:sp>
    </p:spTree>
    <p:extLst>
      <p:ext uri="{BB962C8B-B14F-4D97-AF65-F5344CB8AC3E}">
        <p14:creationId xmlns:p14="http://schemas.microsoft.com/office/powerpoint/2010/main" val="10308138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theschoolrun.com/childhood-friendships-should-you-intervene" TargetMode="External"/><Relationship Id="rId2" Type="http://schemas.openxmlformats.org/officeDocument/2006/relationships/hyperlink" Target="https://www.theschoolrun.com/school-life/transition-secondary-school"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timestables.co.uk/speed-test/"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mailto:admin@digswell.Herts.sch.uk"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79819" y="271194"/>
            <a:ext cx="10619552" cy="1357581"/>
          </a:xfrm>
        </p:spPr>
        <p:txBody>
          <a:bodyPr>
            <a:noAutofit/>
          </a:bodyPr>
          <a:lstStyle/>
          <a:p>
            <a:br>
              <a:rPr lang="en-GB" sz="9600" dirty="0">
                <a:latin typeface="AR CENA" panose="02000000000000000000" pitchFamily="2" charset="0"/>
              </a:rPr>
            </a:br>
            <a:r>
              <a:rPr lang="en-GB" sz="7200" dirty="0">
                <a:latin typeface="Arial" panose="020B0604020202020204" pitchFamily="34" charset="0"/>
                <a:cs typeface="Arial" panose="020B0604020202020204" pitchFamily="34" charset="0"/>
              </a:rPr>
              <a:t>Welcome to Year 1</a:t>
            </a:r>
          </a:p>
        </p:txBody>
      </p:sp>
      <p:sp>
        <p:nvSpPr>
          <p:cNvPr id="3" name="Subtitle 2"/>
          <p:cNvSpPr>
            <a:spLocks noGrp="1"/>
          </p:cNvSpPr>
          <p:nvPr>
            <p:ph type="subTitle" idx="1"/>
          </p:nvPr>
        </p:nvSpPr>
        <p:spPr>
          <a:xfrm>
            <a:off x="133080" y="4373541"/>
            <a:ext cx="11925837" cy="1229237"/>
          </a:xfrm>
        </p:spPr>
        <p:txBody>
          <a:bodyPr>
            <a:normAutofit/>
          </a:bodyPr>
          <a:lstStyle/>
          <a:p>
            <a:r>
              <a:rPr lang="en-GB" sz="3200" i="1" dirty="0">
                <a:latin typeface="Arial" panose="020B0604020202020204" pitchFamily="34" charset="0"/>
                <a:cs typeface="Arial" panose="020B0604020202020204" pitchFamily="34" charset="0"/>
              </a:rPr>
              <a:t>Diversity, Inclusion, Belonging</a:t>
            </a:r>
          </a:p>
        </p:txBody>
      </p:sp>
      <p:pic>
        <p:nvPicPr>
          <p:cNvPr id="7" name="Picture 6" descr="Four%20Swannes%20School%20LOGO%2002-07b&amp;w">
            <a:extLst>
              <a:ext uri="{FF2B5EF4-FFF2-40B4-BE49-F238E27FC236}">
                <a16:creationId xmlns:a16="http://schemas.microsoft.com/office/drawing/2014/main" id="{8A93E7B5-A641-52A3-B998-FAB03573745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267198" y="2484459"/>
            <a:ext cx="3657600" cy="1479550"/>
          </a:xfrm>
          <a:prstGeom prst="rect">
            <a:avLst/>
          </a:prstGeom>
          <a:noFill/>
          <a:ln>
            <a:noFill/>
          </a:ln>
        </p:spPr>
      </p:pic>
    </p:spTree>
    <p:extLst>
      <p:ext uri="{BB962C8B-B14F-4D97-AF65-F5344CB8AC3E}">
        <p14:creationId xmlns:p14="http://schemas.microsoft.com/office/powerpoint/2010/main" val="10703385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u="sng" dirty="0">
                <a:latin typeface="Arial" panose="020B0604020202020204" pitchFamily="34" charset="0"/>
                <a:cs typeface="Arial" panose="020B0604020202020204" pitchFamily="34" charset="0"/>
              </a:rPr>
              <a:t>Meet the Team</a:t>
            </a:r>
          </a:p>
        </p:txBody>
      </p:sp>
      <p:sp>
        <p:nvSpPr>
          <p:cNvPr id="3" name="Content Placeholder 2"/>
          <p:cNvSpPr>
            <a:spLocks noGrp="1"/>
          </p:cNvSpPr>
          <p:nvPr>
            <p:ph idx="1"/>
          </p:nvPr>
        </p:nvSpPr>
        <p:spPr>
          <a:xfrm>
            <a:off x="838200" y="1435207"/>
            <a:ext cx="10515600" cy="4351338"/>
          </a:xfrm>
        </p:spPr>
        <p:txBody>
          <a:bodyPr>
            <a:normAutofit/>
          </a:bodyPr>
          <a:lstStyle/>
          <a:p>
            <a:r>
              <a:rPr lang="en-GB" dirty="0">
                <a:latin typeface="Arial" panose="020B0604020202020204" pitchFamily="34" charset="0"/>
                <a:cs typeface="Arial" panose="020B0604020202020204" pitchFamily="34" charset="0"/>
              </a:rPr>
              <a:t>Class Teacher: Ms Ertac</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Teaching Assistant: Ms Jo and Mrs James</a:t>
            </a:r>
          </a:p>
          <a:p>
            <a:r>
              <a:rPr lang="en-GB" dirty="0">
                <a:latin typeface="Arial" panose="020B0604020202020204" pitchFamily="34" charset="0"/>
                <a:cs typeface="Arial" panose="020B0604020202020204" pitchFamily="34" charset="0"/>
              </a:rPr>
              <a:t>Other adults: Mrs Alcock, </a:t>
            </a:r>
          </a:p>
          <a:p>
            <a:r>
              <a:rPr lang="en-GB" dirty="0">
                <a:latin typeface="Arial" panose="020B0604020202020204" pitchFamily="34" charset="0"/>
                <a:cs typeface="Arial" panose="020B0604020202020204" pitchFamily="34" charset="0"/>
              </a:rPr>
              <a:t>PPA Cover: Ms Jo and Mrs Cunningham</a:t>
            </a:r>
          </a:p>
          <a:p>
            <a:pPr marL="0" indent="0">
              <a:buNone/>
            </a:pPr>
            <a:r>
              <a:rPr lang="en-GB" dirty="0">
                <a:latin typeface="Arial" panose="020B0604020202020204" pitchFamily="34" charset="0"/>
                <a:cs typeface="Arial" panose="020B0604020202020204" pitchFamily="34" charset="0"/>
              </a:rPr>
              <a:t>(Thursday PM)</a:t>
            </a:r>
          </a:p>
        </p:txBody>
      </p:sp>
      <p:pic>
        <p:nvPicPr>
          <p:cNvPr id="4" name="Picture 3"/>
          <p:cNvPicPr>
            <a:picLocks noChangeAspect="1"/>
          </p:cNvPicPr>
          <p:nvPr/>
        </p:nvPicPr>
        <p:blipFill>
          <a:blip r:embed="rId3"/>
          <a:stretch>
            <a:fillRect/>
          </a:stretch>
        </p:blipFill>
        <p:spPr>
          <a:xfrm>
            <a:off x="8259496" y="4001294"/>
            <a:ext cx="3432345" cy="2572735"/>
          </a:xfrm>
          <a:prstGeom prst="rect">
            <a:avLst/>
          </a:prstGeom>
        </p:spPr>
      </p:pic>
    </p:spTree>
    <p:extLst>
      <p:ext uri="{BB962C8B-B14F-4D97-AF65-F5344CB8AC3E}">
        <p14:creationId xmlns:p14="http://schemas.microsoft.com/office/powerpoint/2010/main" val="7108756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5459" y="-210228"/>
            <a:ext cx="10515600" cy="1325563"/>
          </a:xfrm>
        </p:spPr>
        <p:txBody>
          <a:bodyPr/>
          <a:lstStyle/>
          <a:p>
            <a:r>
              <a:rPr lang="en-GB" u="sng" dirty="0">
                <a:latin typeface="Arial" panose="020B0604020202020204" pitchFamily="34" charset="0"/>
                <a:cs typeface="Arial" panose="020B0604020202020204" pitchFamily="34" charset="0"/>
              </a:rPr>
              <a:t>Being ready for school</a:t>
            </a:r>
          </a:p>
        </p:txBody>
      </p:sp>
      <p:sp>
        <p:nvSpPr>
          <p:cNvPr id="3" name="Content Placeholder 2"/>
          <p:cNvSpPr>
            <a:spLocks noGrp="1"/>
          </p:cNvSpPr>
          <p:nvPr>
            <p:ph idx="1"/>
          </p:nvPr>
        </p:nvSpPr>
        <p:spPr>
          <a:xfrm>
            <a:off x="735459" y="942048"/>
            <a:ext cx="10515601" cy="5140254"/>
          </a:xfrm>
        </p:spPr>
        <p:txBody>
          <a:bodyPr>
            <a:normAutofit/>
          </a:bodyPr>
          <a:lstStyle/>
          <a:p>
            <a:r>
              <a:rPr lang="en-GB" dirty="0">
                <a:latin typeface="Arial" panose="020B0604020202020204" pitchFamily="34" charset="0"/>
                <a:cs typeface="Arial" panose="020B0604020202020204" pitchFamily="34" charset="0"/>
              </a:rPr>
              <a:t>The gate is open from 8:35am</a:t>
            </a:r>
          </a:p>
          <a:p>
            <a:r>
              <a:rPr lang="en-GB" dirty="0">
                <a:latin typeface="Arial" panose="020B0604020202020204" pitchFamily="34" charset="0"/>
                <a:cs typeface="Arial" panose="020B0604020202020204" pitchFamily="34" charset="0"/>
              </a:rPr>
              <a:t>The whistle is blown at 8:45am</a:t>
            </a:r>
          </a:p>
          <a:p>
            <a:r>
              <a:rPr lang="en-GB" dirty="0">
                <a:latin typeface="Arial" panose="020B0604020202020204" pitchFamily="34" charset="0"/>
                <a:cs typeface="Arial" panose="020B0604020202020204" pitchFamily="34" charset="0"/>
              </a:rPr>
              <a:t>The register is taken straight away – really important that children arrive on time.</a:t>
            </a:r>
          </a:p>
          <a:p>
            <a:r>
              <a:rPr lang="en-GB" dirty="0">
                <a:latin typeface="Arial" panose="020B0604020202020204" pitchFamily="34" charset="0"/>
                <a:cs typeface="Arial" panose="020B0604020202020204" pitchFamily="34" charset="0"/>
              </a:rPr>
              <a:t>Dressed appropriately for the weather (name everything!)</a:t>
            </a:r>
          </a:p>
          <a:p>
            <a:r>
              <a:rPr lang="en-GB" dirty="0">
                <a:latin typeface="Arial" panose="020B0604020202020204" pitchFamily="34" charset="0"/>
                <a:cs typeface="Arial" panose="020B0604020202020204" pitchFamily="34" charset="0"/>
              </a:rPr>
              <a:t>Water bottle brought to school each day</a:t>
            </a:r>
          </a:p>
          <a:p>
            <a:r>
              <a:rPr lang="en-GB" dirty="0">
                <a:latin typeface="Arial" panose="020B0604020202020204" pitchFamily="34" charset="0"/>
                <a:cs typeface="Arial" panose="020B0604020202020204" pitchFamily="34" charset="0"/>
              </a:rPr>
              <a:t>A healthy snack can also be brought in for break time (no crisps or chocolate) – fruit is provided for KS1</a:t>
            </a:r>
          </a:p>
          <a:p>
            <a:r>
              <a:rPr lang="en-GB" dirty="0">
                <a:latin typeface="Arial" panose="020B0604020202020204" pitchFamily="34" charset="0"/>
                <a:cs typeface="Arial" panose="020B0604020202020204" pitchFamily="34" charset="0"/>
              </a:rPr>
              <a:t>Reading book and reading record brought to school each day – please make sure their reading book is in their school bag. </a:t>
            </a:r>
          </a:p>
          <a:p>
            <a:pPr marL="0" indent="0">
              <a:buNone/>
            </a:pPr>
            <a:endParaRPr lang="en-GB" dirty="0"/>
          </a:p>
          <a:p>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5376575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99BA9-340F-A898-713E-5040A9A12B07}"/>
              </a:ext>
            </a:extLst>
          </p:cNvPr>
          <p:cNvSpPr>
            <a:spLocks noGrp="1"/>
          </p:cNvSpPr>
          <p:nvPr>
            <p:ph type="title"/>
          </p:nvPr>
        </p:nvSpPr>
        <p:spPr/>
        <p:txBody>
          <a:bodyPr/>
          <a:lstStyle/>
          <a:p>
            <a:pPr algn="ctr"/>
            <a:r>
              <a:rPr lang="en-GB" dirty="0">
                <a:latin typeface="Arial" panose="020B0604020202020204" pitchFamily="34" charset="0"/>
                <a:cs typeface="Arial" panose="020B0604020202020204" pitchFamily="34" charset="0"/>
              </a:rPr>
              <a:t>Attend today, Achieve tomorrow!</a:t>
            </a:r>
          </a:p>
        </p:txBody>
      </p:sp>
      <p:sp>
        <p:nvSpPr>
          <p:cNvPr id="3" name="Content Placeholder 2">
            <a:extLst>
              <a:ext uri="{FF2B5EF4-FFF2-40B4-BE49-F238E27FC236}">
                <a16:creationId xmlns:a16="http://schemas.microsoft.com/office/drawing/2014/main" id="{05570809-1F21-A5A5-EF97-769EFB90F288}"/>
              </a:ext>
            </a:extLst>
          </p:cNvPr>
          <p:cNvSpPr>
            <a:spLocks noGrp="1"/>
          </p:cNvSpPr>
          <p:nvPr>
            <p:ph idx="1"/>
          </p:nvPr>
        </p:nvSpPr>
        <p:spPr>
          <a:xfrm>
            <a:off x="571071" y="1530850"/>
            <a:ext cx="11110645" cy="4962025"/>
          </a:xfrm>
        </p:spPr>
        <p:txBody>
          <a:bodyPr>
            <a:normAutofit fontScale="92500" lnSpcReduction="20000"/>
          </a:bodyPr>
          <a:lstStyle/>
          <a:p>
            <a:r>
              <a:rPr lang="en-GB" b="0" i="0" dirty="0">
                <a:solidFill>
                  <a:srgbClr val="111111"/>
                </a:solidFill>
                <a:effectLst/>
                <a:latin typeface="Arial" panose="020B0604020202020204" pitchFamily="34" charset="0"/>
                <a:cs typeface="Arial" panose="020B0604020202020204" pitchFamily="34" charset="0"/>
              </a:rPr>
              <a:t>Missing a few days of school here and there may not seem a big deal, but research shows that it can have a significant impact on children's learning. Children who miss a substantial amount of school fall behind their peers, and struggle to catch up.</a:t>
            </a:r>
          </a:p>
          <a:p>
            <a:endParaRPr lang="en-GB" dirty="0">
              <a:latin typeface="Arial" panose="020B0604020202020204" pitchFamily="34" charset="0"/>
              <a:cs typeface="Arial" panose="020B0604020202020204" pitchFamily="34" charset="0"/>
            </a:endParaRPr>
          </a:p>
          <a:p>
            <a:pPr algn="l" fontAlgn="base"/>
            <a:r>
              <a:rPr lang="en-GB" b="0" i="0" dirty="0">
                <a:solidFill>
                  <a:srgbClr val="333333"/>
                </a:solidFill>
                <a:effectLst/>
                <a:latin typeface="Arial" panose="020B0604020202020204" pitchFamily="34" charset="0"/>
                <a:cs typeface="Arial" panose="020B0604020202020204" pitchFamily="34" charset="0"/>
              </a:rPr>
              <a:t>Poor attendance often starts at primary school, and children who fall into this pattern are likely to underachieve at </a:t>
            </a:r>
            <a:r>
              <a:rPr lang="en-GB" b="0" i="0" u="none" strike="noStrike" dirty="0">
                <a:solidFill>
                  <a:srgbClr val="FA871E"/>
                </a:solidFill>
                <a:effectLst/>
                <a:latin typeface="Arial" panose="020B0604020202020204" pitchFamily="34" charset="0"/>
                <a:cs typeface="Arial" panose="020B0604020202020204" pitchFamily="34" charset="0"/>
                <a:hlinkClick r:id="rId2"/>
              </a:rPr>
              <a:t>secondary school</a:t>
            </a:r>
            <a:r>
              <a:rPr lang="en-GB" b="0" i="0" dirty="0">
                <a:solidFill>
                  <a:srgbClr val="333333"/>
                </a:solidFill>
                <a:effectLst/>
                <a:latin typeface="Arial" panose="020B0604020202020204" pitchFamily="34" charset="0"/>
                <a:cs typeface="Arial" panose="020B0604020202020204" pitchFamily="34" charset="0"/>
              </a:rPr>
              <a:t>. Pupils who miss between 10 and 20% of school (that’s 19 to 38 days per year) stand only a 35% chance of achieving five or more good GCSEs, compared to 73% of those who miss fewer than 5% of school days.</a:t>
            </a:r>
          </a:p>
          <a:p>
            <a:pPr marL="0" indent="0" algn="l" fontAlgn="base">
              <a:buNone/>
            </a:pPr>
            <a:endParaRPr lang="en-GB" b="0" i="0" dirty="0">
              <a:solidFill>
                <a:srgbClr val="333333"/>
              </a:solidFill>
              <a:effectLst/>
              <a:latin typeface="Arial" panose="020B0604020202020204" pitchFamily="34" charset="0"/>
              <a:cs typeface="Arial" panose="020B0604020202020204" pitchFamily="34" charset="0"/>
            </a:endParaRPr>
          </a:p>
          <a:p>
            <a:pPr algn="l" fontAlgn="base"/>
            <a:r>
              <a:rPr lang="en-GB" b="0" i="0" u="none" strike="noStrike" dirty="0">
                <a:solidFill>
                  <a:srgbClr val="FA871E"/>
                </a:solidFill>
                <a:effectLst/>
                <a:latin typeface="Arial" panose="020B0604020202020204" pitchFamily="34" charset="0"/>
                <a:cs typeface="Arial" panose="020B0604020202020204" pitchFamily="34" charset="0"/>
                <a:hlinkClick r:id="rId3"/>
              </a:rPr>
              <a:t>Friendships</a:t>
            </a:r>
            <a:r>
              <a:rPr lang="en-GB" b="0" i="0" dirty="0">
                <a:solidFill>
                  <a:srgbClr val="333333"/>
                </a:solidFill>
                <a:effectLst/>
                <a:latin typeface="Arial" panose="020B0604020202020204" pitchFamily="34" charset="0"/>
                <a:cs typeface="Arial" panose="020B0604020202020204" pitchFamily="34" charset="0"/>
              </a:rPr>
              <a:t> can be affected by persistent absence, too: it can be hard for a child who misses lots of school to form relationships with their classmates.</a:t>
            </a:r>
          </a:p>
          <a:p>
            <a:endParaRPr lang="en-GB" dirty="0"/>
          </a:p>
        </p:txBody>
      </p:sp>
    </p:spTree>
    <p:extLst>
      <p:ext uri="{BB962C8B-B14F-4D97-AF65-F5344CB8AC3E}">
        <p14:creationId xmlns:p14="http://schemas.microsoft.com/office/powerpoint/2010/main" val="26703057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64E68D-7BA7-A0DD-B6FD-B8DD30E3310E}"/>
              </a:ext>
            </a:extLst>
          </p:cNvPr>
          <p:cNvSpPr>
            <a:spLocks noGrp="1"/>
          </p:cNvSpPr>
          <p:nvPr>
            <p:ph type="title"/>
          </p:nvPr>
        </p:nvSpPr>
        <p:spPr/>
        <p:txBody>
          <a:bodyPr/>
          <a:lstStyle/>
          <a:p>
            <a:endParaRPr lang="en-GB"/>
          </a:p>
        </p:txBody>
      </p:sp>
      <p:pic>
        <p:nvPicPr>
          <p:cNvPr id="4" name="Picture 3">
            <a:extLst>
              <a:ext uri="{FF2B5EF4-FFF2-40B4-BE49-F238E27FC236}">
                <a16:creationId xmlns:a16="http://schemas.microsoft.com/office/drawing/2014/main" id="{DD9A501F-9F54-637A-725E-7CF579050560}"/>
              </a:ext>
            </a:extLst>
          </p:cNvPr>
          <p:cNvPicPr>
            <a:picLocks noChangeAspect="1"/>
          </p:cNvPicPr>
          <p:nvPr/>
        </p:nvPicPr>
        <p:blipFill>
          <a:blip r:embed="rId2"/>
          <a:stretch>
            <a:fillRect/>
          </a:stretch>
        </p:blipFill>
        <p:spPr>
          <a:xfrm>
            <a:off x="-113016" y="0"/>
            <a:ext cx="12192000" cy="4974336"/>
          </a:xfrm>
          <a:prstGeom prst="rect">
            <a:avLst/>
          </a:prstGeom>
        </p:spPr>
      </p:pic>
    </p:spTree>
    <p:extLst>
      <p:ext uri="{BB962C8B-B14F-4D97-AF65-F5344CB8AC3E}">
        <p14:creationId xmlns:p14="http://schemas.microsoft.com/office/powerpoint/2010/main" val="2750750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2C46D-D6F5-43BD-7571-828D133BDF21}"/>
              </a:ext>
            </a:extLst>
          </p:cNvPr>
          <p:cNvSpPr>
            <a:spLocks noGrp="1"/>
          </p:cNvSpPr>
          <p:nvPr>
            <p:ph type="title"/>
          </p:nvPr>
        </p:nvSpPr>
        <p:spPr/>
        <p:txBody>
          <a:bodyPr/>
          <a:lstStyle/>
          <a:p>
            <a:r>
              <a:rPr lang="en-GB" u="sng" dirty="0">
                <a:latin typeface="Arial" panose="020B0604020202020204" pitchFamily="34" charset="0"/>
                <a:cs typeface="Arial" panose="020B0604020202020204" pitchFamily="34" charset="0"/>
              </a:rPr>
              <a:t>Girl’s Uniform</a:t>
            </a:r>
          </a:p>
        </p:txBody>
      </p:sp>
      <p:pic>
        <p:nvPicPr>
          <p:cNvPr id="5" name="Content Placeholder 4" descr="A table with black text&#10;&#10;Description automatically generated">
            <a:extLst>
              <a:ext uri="{FF2B5EF4-FFF2-40B4-BE49-F238E27FC236}">
                <a16:creationId xmlns:a16="http://schemas.microsoft.com/office/drawing/2014/main" id="{AC109FE9-47E3-2E15-2148-B2F065A1B60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29135" y="1559428"/>
            <a:ext cx="10256931" cy="4933447"/>
          </a:xfrm>
        </p:spPr>
      </p:pic>
    </p:spTree>
    <p:extLst>
      <p:ext uri="{BB962C8B-B14F-4D97-AF65-F5344CB8AC3E}">
        <p14:creationId xmlns:p14="http://schemas.microsoft.com/office/powerpoint/2010/main" val="4725856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22E5C9-DD93-A624-771F-7F40BEE3B82F}"/>
              </a:ext>
            </a:extLst>
          </p:cNvPr>
          <p:cNvSpPr>
            <a:spLocks noGrp="1"/>
          </p:cNvSpPr>
          <p:nvPr>
            <p:ph type="title"/>
          </p:nvPr>
        </p:nvSpPr>
        <p:spPr/>
        <p:txBody>
          <a:bodyPr/>
          <a:lstStyle/>
          <a:p>
            <a:r>
              <a:rPr lang="en-GB" u="sng" dirty="0">
                <a:latin typeface="Arial" panose="020B0604020202020204" pitchFamily="34" charset="0"/>
                <a:cs typeface="Arial" panose="020B0604020202020204" pitchFamily="34" charset="0"/>
              </a:rPr>
              <a:t>Boy’s Uniform</a:t>
            </a:r>
          </a:p>
        </p:txBody>
      </p:sp>
      <p:pic>
        <p:nvPicPr>
          <p:cNvPr id="5" name="Content Placeholder 4" descr="A white paper with black text&#10;&#10;Description automatically generated">
            <a:extLst>
              <a:ext uri="{FF2B5EF4-FFF2-40B4-BE49-F238E27FC236}">
                <a16:creationId xmlns:a16="http://schemas.microsoft.com/office/drawing/2014/main" id="{7A3DE50A-EB45-3483-5396-4B92F300C49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199" y="1422874"/>
            <a:ext cx="10699679" cy="4685910"/>
          </a:xfrm>
        </p:spPr>
      </p:pic>
    </p:spTree>
    <p:extLst>
      <p:ext uri="{BB962C8B-B14F-4D97-AF65-F5344CB8AC3E}">
        <p14:creationId xmlns:p14="http://schemas.microsoft.com/office/powerpoint/2010/main" val="4223672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latin typeface="Arial" panose="020B0604020202020204" pitchFamily="34" charset="0"/>
                <a:cs typeface="Arial" panose="020B0604020202020204" pitchFamily="34" charset="0"/>
              </a:rPr>
              <a:t>PE Kit Reminders</a:t>
            </a:r>
          </a:p>
        </p:txBody>
      </p:sp>
      <p:sp>
        <p:nvSpPr>
          <p:cNvPr id="4" name="Rectangle 3"/>
          <p:cNvSpPr/>
          <p:nvPr/>
        </p:nvSpPr>
        <p:spPr>
          <a:xfrm>
            <a:off x="452063" y="1690688"/>
            <a:ext cx="5516475" cy="2862322"/>
          </a:xfrm>
          <a:prstGeom prst="rect">
            <a:avLst/>
          </a:prstGeom>
        </p:spPr>
        <p:txBody>
          <a:bodyPr wrap="square">
            <a:spAutoFit/>
          </a:bodyPr>
          <a:lstStyle/>
          <a:p>
            <a:r>
              <a:rPr lang="en-GB" sz="2000" b="1" u="sng" dirty="0">
                <a:solidFill>
                  <a:srgbClr val="141414"/>
                </a:solidFill>
                <a:latin typeface="Arial" panose="020B0604020202020204" pitchFamily="34" charset="0"/>
                <a:cs typeface="Arial" panose="020B0604020202020204" pitchFamily="34" charset="0"/>
              </a:rPr>
              <a:t>PE Kit</a:t>
            </a:r>
            <a:endParaRPr lang="en-GB" sz="2000" dirty="0">
              <a:solidFill>
                <a:srgbClr val="141414"/>
              </a:solidFill>
              <a:latin typeface="Arial" panose="020B0604020202020204" pitchFamily="34" charset="0"/>
              <a:cs typeface="Arial" panose="020B0604020202020204" pitchFamily="34" charset="0"/>
            </a:endParaRPr>
          </a:p>
          <a:p>
            <a:r>
              <a:rPr lang="en-GB" sz="2000" dirty="0">
                <a:solidFill>
                  <a:srgbClr val="141414"/>
                </a:solidFill>
                <a:latin typeface="Arial" panose="020B0604020202020204" pitchFamily="34" charset="0"/>
                <a:cs typeface="Arial" panose="020B0604020202020204" pitchFamily="34" charset="0"/>
              </a:rPr>
              <a:t>Plain white, round neck, t-shirt (school logo optional)</a:t>
            </a:r>
          </a:p>
          <a:p>
            <a:r>
              <a:rPr lang="en-GB" sz="2000" dirty="0">
                <a:solidFill>
                  <a:srgbClr val="141414"/>
                </a:solidFill>
                <a:latin typeface="Arial" panose="020B0604020202020204" pitchFamily="34" charset="0"/>
                <a:cs typeface="Arial" panose="020B0604020202020204" pitchFamily="34" charset="0"/>
              </a:rPr>
              <a:t>Plain black shorts</a:t>
            </a:r>
          </a:p>
          <a:p>
            <a:endParaRPr lang="en-GB" sz="2000" dirty="0">
              <a:solidFill>
                <a:srgbClr val="141414"/>
              </a:solidFill>
              <a:latin typeface="Arial" panose="020B0604020202020204" pitchFamily="34" charset="0"/>
              <a:cs typeface="Arial" panose="020B0604020202020204" pitchFamily="34" charset="0"/>
            </a:endParaRPr>
          </a:p>
          <a:p>
            <a:r>
              <a:rPr lang="en-GB" sz="2000" dirty="0">
                <a:solidFill>
                  <a:srgbClr val="141414"/>
                </a:solidFill>
                <a:latin typeface="Arial" panose="020B0604020202020204" pitchFamily="34" charset="0"/>
                <a:cs typeface="Arial" panose="020B0604020202020204" pitchFamily="34" charset="0"/>
              </a:rPr>
              <a:t>Plain black/grey/dark blue joggers</a:t>
            </a:r>
          </a:p>
          <a:p>
            <a:r>
              <a:rPr lang="en-GB" sz="2000" dirty="0">
                <a:solidFill>
                  <a:srgbClr val="141414"/>
                </a:solidFill>
                <a:latin typeface="Arial" panose="020B0604020202020204" pitchFamily="34" charset="0"/>
                <a:cs typeface="Arial" panose="020B0604020202020204" pitchFamily="34" charset="0"/>
              </a:rPr>
              <a:t>School jumper</a:t>
            </a:r>
          </a:p>
          <a:p>
            <a:endParaRPr lang="en-GB" sz="2000" dirty="0">
              <a:solidFill>
                <a:srgbClr val="141414"/>
              </a:solidFill>
              <a:latin typeface="Arial" panose="020B0604020202020204" pitchFamily="34" charset="0"/>
              <a:cs typeface="Arial" panose="020B0604020202020204" pitchFamily="34" charset="0"/>
            </a:endParaRPr>
          </a:p>
          <a:p>
            <a:r>
              <a:rPr lang="en-GB" sz="2000" dirty="0">
                <a:solidFill>
                  <a:srgbClr val="141414"/>
                </a:solidFill>
                <a:latin typeface="Arial" panose="020B0604020202020204" pitchFamily="34" charset="0"/>
                <a:cs typeface="Arial" panose="020B0604020202020204" pitchFamily="34" charset="0"/>
              </a:rPr>
              <a:t>Trainers / Plimsoles  </a:t>
            </a:r>
          </a:p>
        </p:txBody>
      </p:sp>
      <p:sp>
        <p:nvSpPr>
          <p:cNvPr id="5" name="Rectangle 4"/>
          <p:cNvSpPr/>
          <p:nvPr/>
        </p:nvSpPr>
        <p:spPr>
          <a:xfrm>
            <a:off x="6223462" y="1690688"/>
            <a:ext cx="5130338" cy="5632311"/>
          </a:xfrm>
          <a:prstGeom prst="rect">
            <a:avLst/>
          </a:prstGeom>
        </p:spPr>
        <p:txBody>
          <a:bodyPr wrap="square">
            <a:spAutoFit/>
          </a:bodyPr>
          <a:lstStyle/>
          <a:p>
            <a:r>
              <a:rPr lang="en-GB" b="1" u="sng" dirty="0">
                <a:solidFill>
                  <a:srgbClr val="141414"/>
                </a:solidFill>
                <a:latin typeface="Arial" panose="020B0604020202020204" pitchFamily="34" charset="0"/>
                <a:cs typeface="Arial" panose="020B0604020202020204" pitchFamily="34" charset="0"/>
              </a:rPr>
              <a:t>PE Kit Expectations</a:t>
            </a:r>
            <a:endParaRPr lang="en-GB" dirty="0">
              <a:solidFill>
                <a:srgbClr val="141414"/>
              </a:solidFill>
              <a:latin typeface="Arial" panose="020B0604020202020204" pitchFamily="34" charset="0"/>
              <a:cs typeface="Arial" panose="020B0604020202020204" pitchFamily="34" charset="0"/>
            </a:endParaRPr>
          </a:p>
          <a:p>
            <a:r>
              <a:rPr lang="en-GB" dirty="0">
                <a:solidFill>
                  <a:srgbClr val="141414"/>
                </a:solidFill>
                <a:latin typeface="Arial" panose="020B0604020202020204" pitchFamily="34" charset="0"/>
                <a:cs typeface="Arial" panose="020B0604020202020204" pitchFamily="34" charset="0"/>
              </a:rPr>
              <a:t>It is better for PE Kits to be left in school every day.</a:t>
            </a:r>
          </a:p>
          <a:p>
            <a:endParaRPr lang="en-GB" dirty="0">
              <a:solidFill>
                <a:srgbClr val="141414"/>
              </a:solidFill>
              <a:latin typeface="Arial" panose="020B0604020202020204" pitchFamily="34" charset="0"/>
              <a:cs typeface="Arial" panose="020B0604020202020204" pitchFamily="34" charset="0"/>
            </a:endParaRPr>
          </a:p>
          <a:p>
            <a:r>
              <a:rPr lang="en-GB" dirty="0">
                <a:solidFill>
                  <a:srgbClr val="141414"/>
                </a:solidFill>
                <a:latin typeface="Arial" panose="020B0604020202020204" pitchFamily="34" charset="0"/>
                <a:cs typeface="Arial" panose="020B0604020202020204" pitchFamily="34" charset="0"/>
              </a:rPr>
              <a:t>It is our preference that PE kits are taken home and washed weekly.</a:t>
            </a:r>
          </a:p>
          <a:p>
            <a:endParaRPr lang="en-GB" dirty="0">
              <a:solidFill>
                <a:srgbClr val="141414"/>
              </a:solidFill>
              <a:latin typeface="Arial" panose="020B0604020202020204" pitchFamily="34" charset="0"/>
              <a:cs typeface="Arial" panose="020B0604020202020204" pitchFamily="34" charset="0"/>
            </a:endParaRPr>
          </a:p>
          <a:p>
            <a:r>
              <a:rPr lang="en-GB" dirty="0">
                <a:solidFill>
                  <a:srgbClr val="141414"/>
                </a:solidFill>
                <a:latin typeface="Arial" panose="020B0604020202020204" pitchFamily="34" charset="0"/>
                <a:cs typeface="Arial" panose="020B0604020202020204" pitchFamily="34" charset="0"/>
              </a:rPr>
              <a:t>Children will be able to do PE in their school uniform as long as their footwear is deemed safe for the activity being carried out. </a:t>
            </a:r>
          </a:p>
          <a:p>
            <a:endParaRPr lang="en-GB" dirty="0">
              <a:solidFill>
                <a:srgbClr val="141414"/>
              </a:solidFill>
              <a:latin typeface="Arial" panose="020B0604020202020204" pitchFamily="34" charset="0"/>
              <a:cs typeface="Arial" panose="020B0604020202020204" pitchFamily="34" charset="0"/>
            </a:endParaRPr>
          </a:p>
          <a:p>
            <a:r>
              <a:rPr lang="en-GB" dirty="0">
                <a:solidFill>
                  <a:srgbClr val="141414"/>
                </a:solidFill>
                <a:latin typeface="Arial" panose="020B0604020202020204" pitchFamily="34" charset="0"/>
                <a:cs typeface="Arial" panose="020B0604020202020204" pitchFamily="34" charset="0"/>
              </a:rPr>
              <a:t>If a PE kit isn’t in school, then a quick conversation between the class teacher and parent will take place.</a:t>
            </a:r>
          </a:p>
          <a:p>
            <a:endParaRPr lang="en-GB" dirty="0">
              <a:solidFill>
                <a:srgbClr val="141414"/>
              </a:solidFill>
              <a:latin typeface="Arial" panose="020B0604020202020204" pitchFamily="34" charset="0"/>
              <a:cs typeface="Arial" panose="020B0604020202020204" pitchFamily="34" charset="0"/>
            </a:endParaRPr>
          </a:p>
          <a:p>
            <a:r>
              <a:rPr lang="en-GB" dirty="0">
                <a:solidFill>
                  <a:srgbClr val="141414"/>
                </a:solidFill>
                <a:latin typeface="Arial" panose="020B0604020202020204" pitchFamily="34" charset="0"/>
                <a:cs typeface="Arial" panose="020B0604020202020204" pitchFamily="34" charset="0"/>
              </a:rPr>
              <a:t>If a PE Kit is missing on a regular basis e.g. 3 weeks in a row, then suitable consequences will be applied.</a:t>
            </a:r>
          </a:p>
          <a:p>
            <a:endParaRPr lang="en-GB" dirty="0">
              <a:solidFill>
                <a:srgbClr val="141414"/>
              </a:solidFill>
              <a:latin typeface="Roboto" panose="02000000000000000000" pitchFamily="2" charset="0"/>
            </a:endParaRPr>
          </a:p>
          <a:p>
            <a:endParaRPr lang="en-GB" dirty="0">
              <a:solidFill>
                <a:srgbClr val="141414"/>
              </a:solidFill>
              <a:latin typeface="Roboto" panose="02000000000000000000" pitchFamily="2" charset="0"/>
            </a:endParaRPr>
          </a:p>
        </p:txBody>
      </p:sp>
      <p:sp>
        <p:nvSpPr>
          <p:cNvPr id="3" name="Rectangle: Beveled 2">
            <a:extLst>
              <a:ext uri="{FF2B5EF4-FFF2-40B4-BE49-F238E27FC236}">
                <a16:creationId xmlns:a16="http://schemas.microsoft.com/office/drawing/2014/main" id="{63BA004E-3F05-E825-28D1-612233D89E31}"/>
              </a:ext>
            </a:extLst>
          </p:cNvPr>
          <p:cNvSpPr/>
          <p:nvPr/>
        </p:nvSpPr>
        <p:spPr>
          <a:xfrm>
            <a:off x="452063" y="4675034"/>
            <a:ext cx="4818580" cy="1880171"/>
          </a:xfrm>
          <a:prstGeom prst="bevel">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GB" sz="2800" dirty="0">
                <a:latin typeface="Arial" panose="020B0604020202020204" pitchFamily="34" charset="0"/>
                <a:cs typeface="Arial" panose="020B0604020202020204" pitchFamily="34" charset="0"/>
              </a:rPr>
              <a:t>Year 1 have PE on Mondays </a:t>
            </a:r>
            <a:r>
              <a:rPr lang="en-GB" sz="2800">
                <a:latin typeface="Arial" panose="020B0604020202020204" pitchFamily="34" charset="0"/>
                <a:cs typeface="Arial" panose="020B0604020202020204" pitchFamily="34" charset="0"/>
              </a:rPr>
              <a:t>and Fridays</a:t>
            </a:r>
            <a:r>
              <a:rPr lang="en-GB" sz="28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15423231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8370"/>
            <a:ext cx="10515600" cy="1325563"/>
          </a:xfrm>
        </p:spPr>
        <p:txBody>
          <a:bodyPr>
            <a:normAutofit/>
          </a:bodyPr>
          <a:lstStyle/>
          <a:p>
            <a:pPr algn="ctr"/>
            <a:r>
              <a:rPr lang="en-GB" sz="4000" u="sng" dirty="0">
                <a:latin typeface="Arial" panose="020B0604020202020204" pitchFamily="34" charset="0"/>
                <a:cs typeface="Arial" panose="020B0604020202020204" pitchFamily="34" charset="0"/>
              </a:rPr>
              <a:t>Class Timetable</a:t>
            </a:r>
          </a:p>
        </p:txBody>
      </p:sp>
      <p:pic>
        <p:nvPicPr>
          <p:cNvPr id="4" name="Picture 3">
            <a:extLst>
              <a:ext uri="{FF2B5EF4-FFF2-40B4-BE49-F238E27FC236}">
                <a16:creationId xmlns:a16="http://schemas.microsoft.com/office/drawing/2014/main" id="{EE7AF702-4D58-9B89-3A64-9EB4449715E2}"/>
              </a:ext>
            </a:extLst>
          </p:cNvPr>
          <p:cNvPicPr>
            <a:picLocks noChangeAspect="1"/>
          </p:cNvPicPr>
          <p:nvPr/>
        </p:nvPicPr>
        <p:blipFill>
          <a:blip r:embed="rId3"/>
          <a:stretch>
            <a:fillRect/>
          </a:stretch>
        </p:blipFill>
        <p:spPr>
          <a:xfrm>
            <a:off x="1300537" y="1126811"/>
            <a:ext cx="9271571" cy="5662819"/>
          </a:xfrm>
          <a:prstGeom prst="rect">
            <a:avLst/>
          </a:prstGeom>
        </p:spPr>
      </p:pic>
    </p:spTree>
    <p:extLst>
      <p:ext uri="{BB962C8B-B14F-4D97-AF65-F5344CB8AC3E}">
        <p14:creationId xmlns:p14="http://schemas.microsoft.com/office/powerpoint/2010/main" val="19011617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360653-4594-16C4-6692-B3A1D9B9EA98}"/>
              </a:ext>
            </a:extLst>
          </p:cNvPr>
          <p:cNvSpPr>
            <a:spLocks noGrp="1"/>
          </p:cNvSpPr>
          <p:nvPr>
            <p:ph type="title"/>
          </p:nvPr>
        </p:nvSpPr>
        <p:spPr>
          <a:xfrm>
            <a:off x="940942" y="108271"/>
            <a:ext cx="10515600" cy="672565"/>
          </a:xfrm>
        </p:spPr>
        <p:txBody>
          <a:bodyPr>
            <a:normAutofit/>
          </a:bodyPr>
          <a:lstStyle/>
          <a:p>
            <a:pPr algn="ctr"/>
            <a:r>
              <a:rPr lang="en-GB" sz="4000" u="sng" dirty="0">
                <a:latin typeface="Arial" panose="020B0604020202020204" pitchFamily="34" charset="0"/>
                <a:cs typeface="Arial" panose="020B0604020202020204" pitchFamily="34" charset="0"/>
              </a:rPr>
              <a:t>Year 1 Curriculum Map</a:t>
            </a:r>
          </a:p>
        </p:txBody>
      </p:sp>
      <p:pic>
        <p:nvPicPr>
          <p:cNvPr id="4" name="Picture 3">
            <a:extLst>
              <a:ext uri="{FF2B5EF4-FFF2-40B4-BE49-F238E27FC236}">
                <a16:creationId xmlns:a16="http://schemas.microsoft.com/office/drawing/2014/main" id="{D9DF7252-3A44-2B1B-FF4D-6D6F26D30809}"/>
              </a:ext>
            </a:extLst>
          </p:cNvPr>
          <p:cNvPicPr>
            <a:picLocks noChangeAspect="1"/>
          </p:cNvPicPr>
          <p:nvPr/>
        </p:nvPicPr>
        <p:blipFill>
          <a:blip r:embed="rId2"/>
          <a:stretch>
            <a:fillRect/>
          </a:stretch>
        </p:blipFill>
        <p:spPr>
          <a:xfrm>
            <a:off x="1479479" y="780836"/>
            <a:ext cx="8907694" cy="5969554"/>
          </a:xfrm>
          <a:prstGeom prst="rect">
            <a:avLst/>
          </a:prstGeom>
        </p:spPr>
      </p:pic>
    </p:spTree>
    <p:extLst>
      <p:ext uri="{BB962C8B-B14F-4D97-AF65-F5344CB8AC3E}">
        <p14:creationId xmlns:p14="http://schemas.microsoft.com/office/powerpoint/2010/main" val="21630472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579EC6-F957-86A7-2E94-4ECB5D8660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50BC6C-84FA-195C-A617-53C2E6A858CA}"/>
              </a:ext>
            </a:extLst>
          </p:cNvPr>
          <p:cNvSpPr>
            <a:spLocks noGrp="1"/>
          </p:cNvSpPr>
          <p:nvPr>
            <p:ph type="title"/>
          </p:nvPr>
        </p:nvSpPr>
        <p:spPr>
          <a:xfrm>
            <a:off x="940942" y="108271"/>
            <a:ext cx="10515600" cy="672565"/>
          </a:xfrm>
        </p:spPr>
        <p:txBody>
          <a:bodyPr>
            <a:normAutofit/>
          </a:bodyPr>
          <a:lstStyle/>
          <a:p>
            <a:pPr algn="ctr"/>
            <a:r>
              <a:rPr lang="en-GB" sz="4000" u="sng" dirty="0">
                <a:latin typeface="Arial" panose="020B0604020202020204" pitchFamily="34" charset="0"/>
                <a:cs typeface="Arial" panose="020B0604020202020204" pitchFamily="34" charset="0"/>
              </a:rPr>
              <a:t>Year 1 Curriculum Map</a:t>
            </a:r>
          </a:p>
        </p:txBody>
      </p:sp>
      <p:pic>
        <p:nvPicPr>
          <p:cNvPr id="7" name="Picture 6">
            <a:extLst>
              <a:ext uri="{FF2B5EF4-FFF2-40B4-BE49-F238E27FC236}">
                <a16:creationId xmlns:a16="http://schemas.microsoft.com/office/drawing/2014/main" id="{E07E10C3-14FD-7AFC-9305-A12BF7A00D41}"/>
              </a:ext>
            </a:extLst>
          </p:cNvPr>
          <p:cNvPicPr>
            <a:picLocks noChangeAspect="1"/>
          </p:cNvPicPr>
          <p:nvPr/>
        </p:nvPicPr>
        <p:blipFill>
          <a:blip r:embed="rId2"/>
          <a:stretch>
            <a:fillRect/>
          </a:stretch>
        </p:blipFill>
        <p:spPr>
          <a:xfrm>
            <a:off x="1840436" y="780836"/>
            <a:ext cx="8511128" cy="6015384"/>
          </a:xfrm>
          <a:prstGeom prst="rect">
            <a:avLst/>
          </a:prstGeom>
        </p:spPr>
      </p:pic>
    </p:spTree>
    <p:extLst>
      <p:ext uri="{BB962C8B-B14F-4D97-AF65-F5344CB8AC3E}">
        <p14:creationId xmlns:p14="http://schemas.microsoft.com/office/powerpoint/2010/main" val="1553843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4251" y="0"/>
            <a:ext cx="10515600" cy="1325563"/>
          </a:xfrm>
        </p:spPr>
        <p:txBody>
          <a:bodyPr/>
          <a:lstStyle/>
          <a:p>
            <a:pPr algn="ctr"/>
            <a:r>
              <a:rPr lang="en-GB" u="sng" dirty="0">
                <a:latin typeface="Arial" panose="020B0604020202020204" pitchFamily="34" charset="0"/>
                <a:cs typeface="Arial" panose="020B0604020202020204" pitchFamily="34" charset="0"/>
              </a:rPr>
              <a:t>Statutory Assessment Information</a:t>
            </a:r>
          </a:p>
        </p:txBody>
      </p:sp>
      <p:sp>
        <p:nvSpPr>
          <p:cNvPr id="7" name="Rectangle 6"/>
          <p:cNvSpPr/>
          <p:nvPr/>
        </p:nvSpPr>
        <p:spPr>
          <a:xfrm>
            <a:off x="575352" y="5609690"/>
            <a:ext cx="10619014" cy="1062535"/>
          </a:xfrm>
          <a:prstGeom prst="rect">
            <a:avLst/>
          </a:prstGeom>
        </p:spPr>
        <p:txBody>
          <a:bodyPr wrap="square">
            <a:spAutoFit/>
          </a:bodyPr>
          <a:lstStyle/>
          <a:p>
            <a:pPr>
              <a:lnSpc>
                <a:spcPct val="107000"/>
              </a:lnSpc>
              <a:spcAft>
                <a:spcPts val="800"/>
              </a:spcAft>
            </a:pPr>
            <a:r>
              <a:rPr lang="en-GB" u="sng" dirty="0">
                <a:latin typeface="Arial" panose="020B0604020202020204" pitchFamily="34" charset="0"/>
                <a:ea typeface="Calibri" panose="020F0502020204030204" pitchFamily="34" charset="0"/>
                <a:cs typeface="Arial" panose="020B0604020202020204" pitchFamily="34" charset="0"/>
                <a:hlinkClick r:id="rId2"/>
              </a:rPr>
              <a:t>Useful websites</a:t>
            </a:r>
          </a:p>
          <a:p>
            <a:pPr>
              <a:lnSpc>
                <a:spcPct val="107000"/>
              </a:lnSpc>
              <a:spcAft>
                <a:spcPts val="800"/>
              </a:spcAft>
            </a:pPr>
            <a:r>
              <a:rPr lang="en-GB" u="sng" dirty="0">
                <a:latin typeface="Arial" panose="020B0604020202020204" pitchFamily="34" charset="0"/>
                <a:ea typeface="Calibri" panose="020F0502020204030204" pitchFamily="34" charset="0"/>
                <a:cs typeface="Arial" panose="020B0604020202020204" pitchFamily="34" charset="0"/>
                <a:hlinkClick r:id="rId2"/>
              </a:rPr>
              <a:t>https://www.gov.uk/government/publications/key-stage-1-and-2-national-curriculum-tests-information-for-parents</a:t>
            </a:r>
          </a:p>
        </p:txBody>
      </p:sp>
      <p:sp>
        <p:nvSpPr>
          <p:cNvPr id="3" name="TextBox 2"/>
          <p:cNvSpPr txBox="1"/>
          <p:nvPr/>
        </p:nvSpPr>
        <p:spPr>
          <a:xfrm>
            <a:off x="575352" y="982176"/>
            <a:ext cx="10340731" cy="4893647"/>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Phonics screening –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Towards the end of the school year, the children will be assessed of their phonics knowledge as part of the statutory phonics screening.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They will be asked to decode words, using their phonics.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This will then help us to support the children in the rest of Key Stage 1 and into Key Stage 2.</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There will be a workshop for you to attend nearer to date regarding the assessment. </a:t>
            </a:r>
          </a:p>
          <a:p>
            <a:endParaRPr lang="en-GB" sz="2400" dirty="0"/>
          </a:p>
        </p:txBody>
      </p:sp>
    </p:spTree>
    <p:extLst>
      <p:ext uri="{BB962C8B-B14F-4D97-AF65-F5344CB8AC3E}">
        <p14:creationId xmlns:p14="http://schemas.microsoft.com/office/powerpoint/2010/main" val="32902531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CEB1F-244D-D3EC-AE9C-2900D51B5454}"/>
              </a:ext>
            </a:extLst>
          </p:cNvPr>
          <p:cNvSpPr>
            <a:spLocks noGrp="1"/>
          </p:cNvSpPr>
          <p:nvPr>
            <p:ph type="title"/>
          </p:nvPr>
        </p:nvSpPr>
        <p:spPr/>
        <p:txBody>
          <a:bodyPr/>
          <a:lstStyle/>
          <a:p>
            <a:pPr algn="ctr"/>
            <a:r>
              <a:rPr lang="en-GB" u="sng" dirty="0">
                <a:latin typeface="Arial" panose="020B0604020202020204" pitchFamily="34" charset="0"/>
                <a:cs typeface="Arial" panose="020B0604020202020204" pitchFamily="34" charset="0"/>
              </a:rPr>
              <a:t>Links to website</a:t>
            </a:r>
          </a:p>
        </p:txBody>
      </p:sp>
      <p:sp>
        <p:nvSpPr>
          <p:cNvPr id="3" name="Content Placeholder 2">
            <a:extLst>
              <a:ext uri="{FF2B5EF4-FFF2-40B4-BE49-F238E27FC236}">
                <a16:creationId xmlns:a16="http://schemas.microsoft.com/office/drawing/2014/main" id="{AB363F19-FBB2-0EE8-845E-0E69BA554965}"/>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Lots of class information can be found on the school website</a:t>
            </a:r>
          </a:p>
          <a:p>
            <a:r>
              <a:rPr lang="en-GB" dirty="0">
                <a:latin typeface="Arial" panose="020B0604020202020204" pitchFamily="34" charset="0"/>
                <a:cs typeface="Arial" panose="020B0604020202020204" pitchFamily="34" charset="0"/>
              </a:rPr>
              <a:t>We regularly update our class page with photos and videos of our work</a:t>
            </a:r>
          </a:p>
        </p:txBody>
      </p:sp>
      <p:pic>
        <p:nvPicPr>
          <p:cNvPr id="5" name="Picture 4">
            <a:extLst>
              <a:ext uri="{FF2B5EF4-FFF2-40B4-BE49-F238E27FC236}">
                <a16:creationId xmlns:a16="http://schemas.microsoft.com/office/drawing/2014/main" id="{B7B13207-5A4C-34BB-1FC3-0BB4C3CEC49C}"/>
              </a:ext>
            </a:extLst>
          </p:cNvPr>
          <p:cNvPicPr>
            <a:picLocks noChangeAspect="1"/>
          </p:cNvPicPr>
          <p:nvPr/>
        </p:nvPicPr>
        <p:blipFill rotWithShape="1">
          <a:blip r:embed="rId2"/>
          <a:srcRect t="4416" b="32134"/>
          <a:stretch/>
        </p:blipFill>
        <p:spPr>
          <a:xfrm>
            <a:off x="1119883" y="3244039"/>
            <a:ext cx="9102903" cy="3248836"/>
          </a:xfrm>
          <a:prstGeom prst="rect">
            <a:avLst/>
          </a:prstGeom>
        </p:spPr>
      </p:pic>
    </p:spTree>
    <p:extLst>
      <p:ext uri="{BB962C8B-B14F-4D97-AF65-F5344CB8AC3E}">
        <p14:creationId xmlns:p14="http://schemas.microsoft.com/office/powerpoint/2010/main" val="9056539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58E31-51BB-BEBF-0488-C1516B510477}"/>
              </a:ext>
            </a:extLst>
          </p:cNvPr>
          <p:cNvSpPr>
            <a:spLocks noGrp="1"/>
          </p:cNvSpPr>
          <p:nvPr>
            <p:ph type="title"/>
          </p:nvPr>
        </p:nvSpPr>
        <p:spPr/>
        <p:txBody>
          <a:bodyPr/>
          <a:lstStyle/>
          <a:p>
            <a:endParaRPr lang="en-GB"/>
          </a:p>
        </p:txBody>
      </p:sp>
      <p:pic>
        <p:nvPicPr>
          <p:cNvPr id="5" name="Content Placeholder 4" descr="A screenshot of a red screen&#10;&#10;Description automatically generated">
            <a:extLst>
              <a:ext uri="{FF2B5EF4-FFF2-40B4-BE49-F238E27FC236}">
                <a16:creationId xmlns:a16="http://schemas.microsoft.com/office/drawing/2014/main" id="{30EBB855-DFCA-BE48-9D2C-86633821E80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3353" y="365125"/>
            <a:ext cx="11042331" cy="6103714"/>
          </a:xfrm>
        </p:spPr>
      </p:pic>
    </p:spTree>
    <p:extLst>
      <p:ext uri="{BB962C8B-B14F-4D97-AF65-F5344CB8AC3E}">
        <p14:creationId xmlns:p14="http://schemas.microsoft.com/office/powerpoint/2010/main" val="30944233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u="sng" dirty="0">
                <a:latin typeface="Arial" panose="020B0604020202020204" pitchFamily="34" charset="0"/>
                <a:cs typeface="Arial" panose="020B0604020202020204" pitchFamily="34" charset="0"/>
              </a:rPr>
              <a:t>Communication Reminders</a:t>
            </a:r>
          </a:p>
        </p:txBody>
      </p:sp>
      <p:sp>
        <p:nvSpPr>
          <p:cNvPr id="3" name="Content Placeholder 2"/>
          <p:cNvSpPr>
            <a:spLocks noGrp="1"/>
          </p:cNvSpPr>
          <p:nvPr>
            <p:ph idx="1"/>
          </p:nvPr>
        </p:nvSpPr>
        <p:spPr>
          <a:xfrm>
            <a:off x="838200" y="1825625"/>
            <a:ext cx="10781872" cy="4351338"/>
          </a:xfrm>
        </p:spPr>
        <p:txBody>
          <a:bodyPr>
            <a:normAutofit/>
          </a:bodyPr>
          <a:lstStyle/>
          <a:p>
            <a:r>
              <a:rPr lang="en-GB" dirty="0">
                <a:latin typeface="Arial" panose="020B0604020202020204" pitchFamily="34" charset="0"/>
                <a:cs typeface="Arial" panose="020B0604020202020204" pitchFamily="34" charset="0"/>
              </a:rPr>
              <a:t>All urgent messages should be communicated to the </a:t>
            </a:r>
            <a:r>
              <a:rPr lang="en-GB" u="sng" dirty="0">
                <a:latin typeface="Arial" panose="020B0604020202020204" pitchFamily="34" charset="0"/>
                <a:cs typeface="Arial" panose="020B0604020202020204" pitchFamily="34" charset="0"/>
              </a:rPr>
              <a:t>School Office </a:t>
            </a:r>
            <a:r>
              <a:rPr lang="en-GB" dirty="0">
                <a:latin typeface="Arial" panose="020B0604020202020204" pitchFamily="34" charset="0"/>
                <a:cs typeface="Arial" panose="020B0604020202020204" pitchFamily="34" charset="0"/>
              </a:rPr>
              <a:t>via telephone or in person on the day.</a:t>
            </a:r>
          </a:p>
          <a:p>
            <a:r>
              <a:rPr lang="en-GB" dirty="0">
                <a:latin typeface="Arial" panose="020B0604020202020204" pitchFamily="34" charset="0"/>
                <a:cs typeface="Arial" panose="020B0604020202020204" pitchFamily="34" charset="0"/>
              </a:rPr>
              <a:t>Feel free to pass a note or a letter to the office in the morning if needed.</a:t>
            </a:r>
          </a:p>
          <a:p>
            <a:r>
              <a:rPr lang="en-GB" dirty="0">
                <a:latin typeface="Arial" panose="020B0604020202020204" pitchFamily="34" charset="0"/>
                <a:cs typeface="Arial" panose="020B0604020202020204" pitchFamily="34" charset="0"/>
              </a:rPr>
              <a:t>All non-urgent messages that you wish to communicate via email should be directed to the School Office on </a:t>
            </a:r>
            <a:r>
              <a:rPr lang="en-GB" dirty="0">
                <a:latin typeface="Arial" panose="020B0604020202020204" pitchFamily="34" charset="0"/>
                <a:cs typeface="Arial" panose="020B0604020202020204" pitchFamily="34" charset="0"/>
                <a:hlinkClick r:id="rId3"/>
              </a:rPr>
              <a:t>admin@fourswannes.herts.sch.uk</a:t>
            </a:r>
            <a:r>
              <a:rPr lang="en-GB" dirty="0">
                <a:latin typeface="Arial" panose="020B0604020202020204" pitchFamily="34" charset="0"/>
                <a:cs typeface="Arial" panose="020B0604020202020204" pitchFamily="34" charset="0"/>
              </a:rPr>
              <a:t> – in the subject heading you can state who you wish the email to be forwarded to.</a:t>
            </a:r>
          </a:p>
          <a:p>
            <a:r>
              <a:rPr lang="en-GB" dirty="0">
                <a:latin typeface="Arial" panose="020B0604020202020204" pitchFamily="34" charset="0"/>
                <a:cs typeface="Arial" panose="020B0604020202020204" pitchFamily="34" charset="0"/>
              </a:rPr>
              <a:t>To make an appointment with the class teacher, please speak to the school office or telephone the school office on </a:t>
            </a:r>
            <a:r>
              <a:rPr lang="en-GB" b="1" i="0" dirty="0">
                <a:effectLst/>
                <a:latin typeface="Arial" panose="020B0604020202020204" pitchFamily="34" charset="0"/>
                <a:cs typeface="Arial" panose="020B0604020202020204" pitchFamily="34" charset="0"/>
              </a:rPr>
              <a:t>01992 763939</a:t>
            </a:r>
            <a:r>
              <a:rPr lang="en-GB"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1808619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6102" y="1071789"/>
            <a:ext cx="10682012" cy="5520204"/>
          </a:xfrm>
        </p:spPr>
        <p:txBody>
          <a:bodyPr>
            <a:normAutofit fontScale="25000" lnSpcReduction="20000"/>
          </a:bodyPr>
          <a:lstStyle/>
          <a:p>
            <a:pPr marL="0" indent="0">
              <a:buNone/>
            </a:pPr>
            <a:r>
              <a:rPr lang="en-GB" sz="8000" dirty="0">
                <a:latin typeface="Arial" panose="020B0604020202020204" pitchFamily="34" charset="0"/>
                <a:cs typeface="Arial" panose="020B0604020202020204" pitchFamily="34" charset="0"/>
              </a:rPr>
              <a:t>This Year we will be beginning to send home Home-Learning. Home-Learning will be sent home w/b  8</a:t>
            </a:r>
            <a:r>
              <a:rPr lang="en-GB" sz="8000" baseline="30000" dirty="0">
                <a:latin typeface="Arial" panose="020B0604020202020204" pitchFamily="34" charset="0"/>
                <a:cs typeface="Arial" panose="020B0604020202020204" pitchFamily="34" charset="0"/>
              </a:rPr>
              <a:t>th</a:t>
            </a:r>
            <a:r>
              <a:rPr lang="en-GB" sz="8000" dirty="0">
                <a:latin typeface="Arial" panose="020B0604020202020204" pitchFamily="34" charset="0"/>
                <a:cs typeface="Arial" panose="020B0604020202020204" pitchFamily="34" charset="0"/>
              </a:rPr>
              <a:t> </a:t>
            </a:r>
            <a:r>
              <a:rPr lang="en-GB" sz="8000">
                <a:latin typeface="Arial" panose="020B0604020202020204" pitchFamily="34" charset="0"/>
                <a:cs typeface="Arial" panose="020B0604020202020204" pitchFamily="34" charset="0"/>
              </a:rPr>
              <a:t>September 2025</a:t>
            </a:r>
            <a:endParaRPr lang="en-GB" sz="8000" dirty="0">
              <a:latin typeface="Arial" panose="020B0604020202020204" pitchFamily="34" charset="0"/>
              <a:cs typeface="Arial" panose="020B0604020202020204" pitchFamily="34" charset="0"/>
            </a:endParaRPr>
          </a:p>
          <a:p>
            <a:pPr marL="0" indent="0">
              <a:buNone/>
            </a:pPr>
            <a:endParaRPr lang="en-GB" sz="8000" dirty="0">
              <a:latin typeface="Arial" panose="020B0604020202020204" pitchFamily="34" charset="0"/>
              <a:cs typeface="Arial" panose="020B0604020202020204" pitchFamily="34" charset="0"/>
            </a:endParaRPr>
          </a:p>
          <a:p>
            <a:pPr marL="0" indent="0">
              <a:buNone/>
            </a:pPr>
            <a:r>
              <a:rPr lang="en-GB" sz="8000" dirty="0">
                <a:latin typeface="Arial" panose="020B0604020202020204" pitchFamily="34" charset="0"/>
                <a:cs typeface="Arial" panose="020B0604020202020204" pitchFamily="34" charset="0"/>
              </a:rPr>
              <a:t>Sent home on a </a:t>
            </a:r>
            <a:r>
              <a:rPr lang="en-GB" sz="8000" dirty="0">
                <a:solidFill>
                  <a:schemeClr val="accent5"/>
                </a:solidFill>
                <a:latin typeface="Arial" panose="020B0604020202020204" pitchFamily="34" charset="0"/>
                <a:cs typeface="Arial" panose="020B0604020202020204" pitchFamily="34" charset="0"/>
              </a:rPr>
              <a:t>Friday </a:t>
            </a:r>
            <a:r>
              <a:rPr lang="en-GB" sz="8000" dirty="0">
                <a:latin typeface="Arial" panose="020B0604020202020204" pitchFamily="34" charset="0"/>
                <a:cs typeface="Arial" panose="020B0604020202020204" pitchFamily="34" charset="0"/>
              </a:rPr>
              <a:t>to be returned the following </a:t>
            </a:r>
            <a:r>
              <a:rPr lang="en-GB" sz="8000" dirty="0">
                <a:solidFill>
                  <a:schemeClr val="accent5"/>
                </a:solidFill>
                <a:latin typeface="Arial" panose="020B0604020202020204" pitchFamily="34" charset="0"/>
                <a:cs typeface="Arial" panose="020B0604020202020204" pitchFamily="34" charset="0"/>
              </a:rPr>
              <a:t>Monday.</a:t>
            </a:r>
            <a:endParaRPr lang="en-GB" sz="8000" dirty="0">
              <a:latin typeface="Arial" panose="020B0604020202020204" pitchFamily="34" charset="0"/>
              <a:cs typeface="Arial" panose="020B0604020202020204" pitchFamily="34" charset="0"/>
            </a:endParaRPr>
          </a:p>
          <a:p>
            <a:pPr marL="0" indent="0">
              <a:buNone/>
            </a:pPr>
            <a:endParaRPr lang="en-GB" sz="8000" dirty="0">
              <a:latin typeface="Arial" panose="020B0604020202020204" pitchFamily="34" charset="0"/>
              <a:cs typeface="Arial" panose="020B0604020202020204" pitchFamily="34" charset="0"/>
            </a:endParaRPr>
          </a:p>
          <a:p>
            <a:pPr marL="0" indent="0">
              <a:buNone/>
            </a:pPr>
            <a:r>
              <a:rPr lang="en-GB" sz="8000" dirty="0">
                <a:latin typeface="Arial" panose="020B0604020202020204" pitchFamily="34" charset="0"/>
                <a:cs typeface="Arial" panose="020B0604020202020204" pitchFamily="34" charset="0"/>
              </a:rPr>
              <a:t>Home-Learning will be sent home in book bags weekly – </a:t>
            </a:r>
          </a:p>
          <a:p>
            <a:pPr marL="0" indent="0">
              <a:buNone/>
            </a:pPr>
            <a:r>
              <a:rPr lang="en-GB" sz="8000" dirty="0">
                <a:latin typeface="Arial" panose="020B0604020202020204" pitchFamily="34" charset="0"/>
                <a:cs typeface="Arial" panose="020B0604020202020204" pitchFamily="34" charset="0"/>
              </a:rPr>
              <a:t>1.Reading practise/sharing books:-  At least 3 times a week.  (see next slide)</a:t>
            </a:r>
          </a:p>
          <a:p>
            <a:pPr marL="0" indent="0">
              <a:buNone/>
            </a:pPr>
            <a:endParaRPr lang="en-GB" sz="8000" u="sng" dirty="0">
              <a:latin typeface="Arial" panose="020B0604020202020204" pitchFamily="34" charset="0"/>
              <a:cs typeface="Arial" panose="020B0604020202020204" pitchFamily="34" charset="0"/>
            </a:endParaRPr>
          </a:p>
          <a:p>
            <a:pPr marL="0" indent="0">
              <a:buNone/>
            </a:pPr>
            <a:r>
              <a:rPr lang="en-GB" sz="8000" dirty="0">
                <a:latin typeface="Arial" panose="020B0604020202020204" pitchFamily="34" charset="0"/>
                <a:cs typeface="Arial" panose="020B0604020202020204" pitchFamily="34" charset="0"/>
              </a:rPr>
              <a:t>2. Little Wandle Phonics Sheet:- Children to practice the words based on prior week’s learning</a:t>
            </a:r>
          </a:p>
          <a:p>
            <a:pPr marL="0" indent="0">
              <a:buNone/>
            </a:pPr>
            <a:endParaRPr lang="en-GB" sz="8000" dirty="0">
              <a:latin typeface="Arial" panose="020B0604020202020204" pitchFamily="34" charset="0"/>
              <a:cs typeface="Arial" panose="020B0604020202020204" pitchFamily="34" charset="0"/>
            </a:endParaRPr>
          </a:p>
          <a:p>
            <a:pPr marL="0" indent="0">
              <a:buNone/>
            </a:pPr>
            <a:r>
              <a:rPr lang="en-GB" sz="8000" dirty="0">
                <a:latin typeface="Arial" panose="020B0604020202020204" pitchFamily="34" charset="0"/>
                <a:cs typeface="Arial" panose="020B0604020202020204" pitchFamily="34" charset="0"/>
              </a:rPr>
              <a:t>3. Maths:- linked  to the maths learning for the previous, current or following week’s work.</a:t>
            </a:r>
          </a:p>
          <a:p>
            <a:pPr marL="0" indent="0">
              <a:buNone/>
            </a:pPr>
            <a:endParaRPr lang="en-GB" sz="8000" b="1" dirty="0">
              <a:latin typeface="Arial" panose="020B0604020202020204" pitchFamily="34" charset="0"/>
              <a:cs typeface="Arial" panose="020B0604020202020204" pitchFamily="34" charset="0"/>
            </a:endParaRPr>
          </a:p>
          <a:p>
            <a:r>
              <a:rPr lang="en-GB" sz="8000" b="1" dirty="0">
                <a:solidFill>
                  <a:srgbClr val="FF0000"/>
                </a:solidFill>
                <a:latin typeface="Arial" panose="020B0604020202020204" pitchFamily="34" charset="0"/>
                <a:cs typeface="Arial" panose="020B0604020202020204" pitchFamily="34" charset="0"/>
              </a:rPr>
              <a:t>Your help in supporting your child with their home-learning is greatly appreciated.</a:t>
            </a:r>
          </a:p>
          <a:p>
            <a:r>
              <a:rPr lang="en-GB" sz="8000" b="1" dirty="0">
                <a:solidFill>
                  <a:srgbClr val="FF0000"/>
                </a:solidFill>
                <a:latin typeface="Arial" panose="020B0604020202020204" pitchFamily="34" charset="0"/>
                <a:cs typeface="Arial" panose="020B0604020202020204" pitchFamily="34" charset="0"/>
              </a:rPr>
              <a:t>It is important that the children try their best with the activity set. Please let us know if your child is finding it difficult.</a:t>
            </a:r>
          </a:p>
          <a:p>
            <a:r>
              <a:rPr lang="en-GB" sz="8000" b="1" dirty="0">
                <a:solidFill>
                  <a:srgbClr val="FF0000"/>
                </a:solidFill>
                <a:latin typeface="Arial" panose="020B0604020202020204" pitchFamily="34" charset="0"/>
                <a:cs typeface="Arial" panose="020B0604020202020204" pitchFamily="34" charset="0"/>
              </a:rPr>
              <a:t>Feedback on home-learning is verbal.</a:t>
            </a:r>
            <a:endParaRPr lang="en-GB" sz="8000" dirty="0">
              <a:latin typeface="Arial" panose="020B0604020202020204" pitchFamily="34" charset="0"/>
              <a:cs typeface="Arial" panose="020B0604020202020204" pitchFamily="34" charset="0"/>
            </a:endParaRPr>
          </a:p>
          <a:p>
            <a:endParaRPr lang="en-GB" dirty="0"/>
          </a:p>
        </p:txBody>
      </p:sp>
      <p:sp>
        <p:nvSpPr>
          <p:cNvPr id="4" name="Title 3"/>
          <p:cNvSpPr>
            <a:spLocks noGrp="1"/>
          </p:cNvSpPr>
          <p:nvPr>
            <p:ph type="title"/>
          </p:nvPr>
        </p:nvSpPr>
        <p:spPr>
          <a:xfrm>
            <a:off x="759823" y="0"/>
            <a:ext cx="10515600" cy="1071789"/>
          </a:xfrm>
        </p:spPr>
        <p:txBody>
          <a:bodyPr/>
          <a:lstStyle/>
          <a:p>
            <a:pPr algn="ctr"/>
            <a:r>
              <a:rPr lang="en-GB" u="sng" dirty="0">
                <a:latin typeface="Arial" panose="020B0604020202020204" pitchFamily="34" charset="0"/>
                <a:cs typeface="Arial" panose="020B0604020202020204" pitchFamily="34" charset="0"/>
              </a:rPr>
              <a:t>Home-Learning</a:t>
            </a:r>
          </a:p>
        </p:txBody>
      </p:sp>
    </p:spTree>
    <p:extLst>
      <p:ext uri="{BB962C8B-B14F-4D97-AF65-F5344CB8AC3E}">
        <p14:creationId xmlns:p14="http://schemas.microsoft.com/office/powerpoint/2010/main" val="9168808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69823"/>
          </a:xfrm>
        </p:spPr>
        <p:txBody>
          <a:bodyPr>
            <a:normAutofit fontScale="90000"/>
          </a:bodyPr>
          <a:lstStyle/>
          <a:p>
            <a:pPr algn="ctr"/>
            <a:r>
              <a:rPr lang="en-GB" sz="4000" u="sng" dirty="0">
                <a:latin typeface="Arial" panose="020B0604020202020204" pitchFamily="34" charset="0"/>
                <a:cs typeface="Arial" panose="020B0604020202020204" pitchFamily="34" charset="0"/>
              </a:rPr>
              <a:t>Reading at Home</a:t>
            </a:r>
          </a:p>
        </p:txBody>
      </p:sp>
      <p:sp>
        <p:nvSpPr>
          <p:cNvPr id="3" name="Content Placeholder 2"/>
          <p:cNvSpPr>
            <a:spLocks noGrp="1"/>
          </p:cNvSpPr>
          <p:nvPr>
            <p:ph idx="1"/>
          </p:nvPr>
        </p:nvSpPr>
        <p:spPr>
          <a:xfrm>
            <a:off x="677333" y="1463040"/>
            <a:ext cx="10863025" cy="4858931"/>
          </a:xfrm>
        </p:spPr>
        <p:txBody>
          <a:bodyPr>
            <a:normAutofit/>
          </a:bodyPr>
          <a:lstStyle/>
          <a:p>
            <a:endParaRPr lang="en-GB" dirty="0"/>
          </a:p>
          <a:p>
            <a:pPr marL="457200" lvl="1" indent="0">
              <a:buNone/>
            </a:pPr>
            <a:endParaRPr lang="en-GB" dirty="0"/>
          </a:p>
        </p:txBody>
      </p:sp>
      <p:sp>
        <p:nvSpPr>
          <p:cNvPr id="5" name="TextBox 4">
            <a:extLst>
              <a:ext uri="{FF2B5EF4-FFF2-40B4-BE49-F238E27FC236}">
                <a16:creationId xmlns:a16="http://schemas.microsoft.com/office/drawing/2014/main" id="{4C22B664-7D2D-3F14-CEA7-C3AECBB8DD69}"/>
              </a:ext>
            </a:extLst>
          </p:cNvPr>
          <p:cNvSpPr txBox="1"/>
          <p:nvPr/>
        </p:nvSpPr>
        <p:spPr>
          <a:xfrm>
            <a:off x="838200" y="1207132"/>
            <a:ext cx="11049001" cy="3416320"/>
          </a:xfrm>
          <a:prstGeom prst="rect">
            <a:avLst/>
          </a:prstGeom>
          <a:noFill/>
        </p:spPr>
        <p:txBody>
          <a:bodyPr wrap="square">
            <a:spAutoFit/>
          </a:bodyPr>
          <a:lstStyle/>
          <a:p>
            <a:pPr algn="l"/>
            <a:r>
              <a:rPr lang="en-US" sz="2400" b="1" i="0" dirty="0">
                <a:solidFill>
                  <a:srgbClr val="000000"/>
                </a:solidFill>
                <a:effectLst/>
                <a:latin typeface="Arial" panose="020B0604020202020204" pitchFamily="34" charset="0"/>
                <a:cs typeface="Arial" panose="020B0604020202020204" pitchFamily="34" charset="0"/>
              </a:rPr>
              <a:t>Supporting your child with reading</a:t>
            </a:r>
          </a:p>
          <a:p>
            <a:pPr algn="l"/>
            <a:endParaRPr lang="en-US" sz="2400" b="0" i="0" dirty="0">
              <a:solidFill>
                <a:srgbClr val="000000"/>
              </a:solidFill>
              <a:effectLst/>
              <a:latin typeface="Arial" panose="020B0604020202020204" pitchFamily="34" charset="0"/>
              <a:cs typeface="Arial" panose="020B0604020202020204" pitchFamily="34" charset="0"/>
            </a:endParaRPr>
          </a:p>
          <a:p>
            <a:pPr algn="l"/>
            <a:r>
              <a:rPr lang="en-US" sz="2400" b="0" i="0" dirty="0">
                <a:solidFill>
                  <a:srgbClr val="000000"/>
                </a:solidFill>
                <a:effectLst/>
                <a:latin typeface="Arial" panose="020B0604020202020204" pitchFamily="34" charset="0"/>
                <a:cs typeface="Arial" panose="020B0604020202020204" pitchFamily="34" charset="0"/>
              </a:rPr>
              <a:t>Although your child will be taught to read at school, you can have a huge impact on their reading journey by continuing their practice at home.</a:t>
            </a:r>
          </a:p>
          <a:p>
            <a:pPr algn="l"/>
            <a:r>
              <a:rPr lang="en-US" sz="2400" b="0" i="0" dirty="0">
                <a:solidFill>
                  <a:srgbClr val="000000"/>
                </a:solidFill>
                <a:effectLst/>
                <a:latin typeface="Arial" panose="020B0604020202020204" pitchFamily="34" charset="0"/>
                <a:cs typeface="Arial" panose="020B0604020202020204" pitchFamily="34" charset="0"/>
              </a:rPr>
              <a:t>There are two types of reading book that your child may bring home:</a:t>
            </a:r>
          </a:p>
          <a:p>
            <a:pPr algn="l"/>
            <a:r>
              <a:rPr lang="en-US" sz="2400" b="0" i="0" dirty="0">
                <a:solidFill>
                  <a:srgbClr val="000000"/>
                </a:solidFill>
                <a:effectLst/>
                <a:latin typeface="Arial" panose="020B0604020202020204" pitchFamily="34" charset="0"/>
                <a:cs typeface="Arial" panose="020B0604020202020204" pitchFamily="34" charset="0"/>
              </a:rPr>
              <a:t>A reading practice book. This will be at the correct phonic stage for your child. They should be able to read this fluently and independently.</a:t>
            </a:r>
          </a:p>
          <a:p>
            <a:pPr algn="l"/>
            <a:r>
              <a:rPr lang="en-US" sz="2400" b="0" i="0" dirty="0">
                <a:solidFill>
                  <a:srgbClr val="000000"/>
                </a:solidFill>
                <a:effectLst/>
                <a:latin typeface="Arial" panose="020B0604020202020204" pitchFamily="34" charset="0"/>
                <a:cs typeface="Arial" panose="020B0604020202020204" pitchFamily="34" charset="0"/>
              </a:rPr>
              <a:t>A sharing book.  Your child will not be able to read this on their own. This book is for you both to read and enjoy together.</a:t>
            </a:r>
          </a:p>
        </p:txBody>
      </p:sp>
      <p:pic>
        <p:nvPicPr>
          <p:cNvPr id="7" name="Picture 6">
            <a:extLst>
              <a:ext uri="{FF2B5EF4-FFF2-40B4-BE49-F238E27FC236}">
                <a16:creationId xmlns:a16="http://schemas.microsoft.com/office/drawing/2014/main" id="{9F4FE250-557A-FD9A-4CE2-AA74E066208B}"/>
              </a:ext>
            </a:extLst>
          </p:cNvPr>
          <p:cNvPicPr>
            <a:picLocks noChangeAspect="1"/>
          </p:cNvPicPr>
          <p:nvPr/>
        </p:nvPicPr>
        <p:blipFill>
          <a:blip r:embed="rId3"/>
          <a:stretch>
            <a:fillRect/>
          </a:stretch>
        </p:blipFill>
        <p:spPr>
          <a:xfrm rot="21212698">
            <a:off x="2359483" y="4730305"/>
            <a:ext cx="2007656" cy="1892933"/>
          </a:xfrm>
          <a:prstGeom prst="rect">
            <a:avLst/>
          </a:prstGeom>
        </p:spPr>
      </p:pic>
      <p:pic>
        <p:nvPicPr>
          <p:cNvPr id="9" name="Picture 8">
            <a:extLst>
              <a:ext uri="{FF2B5EF4-FFF2-40B4-BE49-F238E27FC236}">
                <a16:creationId xmlns:a16="http://schemas.microsoft.com/office/drawing/2014/main" id="{E283479D-31E2-46CD-AF0B-C030B226CDD0}"/>
              </a:ext>
            </a:extLst>
          </p:cNvPr>
          <p:cNvPicPr>
            <a:picLocks noChangeAspect="1"/>
          </p:cNvPicPr>
          <p:nvPr/>
        </p:nvPicPr>
        <p:blipFill>
          <a:blip r:embed="rId4"/>
          <a:stretch>
            <a:fillRect/>
          </a:stretch>
        </p:blipFill>
        <p:spPr>
          <a:xfrm rot="382702">
            <a:off x="6879135" y="4395832"/>
            <a:ext cx="1691370" cy="2153760"/>
          </a:xfrm>
          <a:prstGeom prst="rect">
            <a:avLst/>
          </a:prstGeom>
        </p:spPr>
      </p:pic>
      <p:sp>
        <p:nvSpPr>
          <p:cNvPr id="4" name="TextBox 3">
            <a:extLst>
              <a:ext uri="{FF2B5EF4-FFF2-40B4-BE49-F238E27FC236}">
                <a16:creationId xmlns:a16="http://schemas.microsoft.com/office/drawing/2014/main" id="{F2FDC38A-232F-A15B-3F1C-3E6D854BC119}"/>
              </a:ext>
            </a:extLst>
          </p:cNvPr>
          <p:cNvSpPr txBox="1"/>
          <p:nvPr/>
        </p:nvSpPr>
        <p:spPr>
          <a:xfrm>
            <a:off x="8948805" y="5099337"/>
            <a:ext cx="3095002" cy="830997"/>
          </a:xfrm>
          <a:prstGeom prst="rect">
            <a:avLst/>
          </a:prstGeom>
          <a:noFill/>
        </p:spPr>
        <p:txBody>
          <a:bodyPr wrap="square" rtlCol="0">
            <a:spAutoFit/>
          </a:bodyPr>
          <a:lstStyle/>
          <a:p>
            <a:pPr algn="ctr"/>
            <a:r>
              <a:rPr lang="en-GB" sz="2400" dirty="0">
                <a:latin typeface="Arial" panose="020B0604020202020204" pitchFamily="34" charset="0"/>
                <a:cs typeface="Arial" panose="020B0604020202020204" pitchFamily="34" charset="0"/>
              </a:rPr>
              <a:t>Library will be held every two weeks </a:t>
            </a:r>
          </a:p>
        </p:txBody>
      </p:sp>
    </p:spTree>
    <p:extLst>
      <p:ext uri="{BB962C8B-B14F-4D97-AF65-F5344CB8AC3E}">
        <p14:creationId xmlns:p14="http://schemas.microsoft.com/office/powerpoint/2010/main" val="38950242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3" y="1463040"/>
            <a:ext cx="10863025" cy="4858931"/>
          </a:xfrm>
        </p:spPr>
        <p:txBody>
          <a:bodyPr>
            <a:normAutofit/>
          </a:bodyPr>
          <a:lstStyle/>
          <a:p>
            <a:endParaRPr lang="en-GB" dirty="0"/>
          </a:p>
          <a:p>
            <a:pPr marL="457200" lvl="1" indent="0">
              <a:buNone/>
            </a:pPr>
            <a:endParaRPr lang="en-GB" dirty="0"/>
          </a:p>
        </p:txBody>
      </p:sp>
      <p:sp>
        <p:nvSpPr>
          <p:cNvPr id="8" name="TextBox 7">
            <a:extLst>
              <a:ext uri="{FF2B5EF4-FFF2-40B4-BE49-F238E27FC236}">
                <a16:creationId xmlns:a16="http://schemas.microsoft.com/office/drawing/2014/main" id="{2996F21D-1D08-FB5B-2EC1-33BFD3596BC4}"/>
              </a:ext>
            </a:extLst>
          </p:cNvPr>
          <p:cNvSpPr txBox="1"/>
          <p:nvPr/>
        </p:nvSpPr>
        <p:spPr>
          <a:xfrm>
            <a:off x="1171255" y="117693"/>
            <a:ext cx="10240671" cy="6740307"/>
          </a:xfrm>
          <a:prstGeom prst="rect">
            <a:avLst/>
          </a:prstGeom>
          <a:noFill/>
        </p:spPr>
        <p:txBody>
          <a:bodyPr wrap="square">
            <a:spAutoFit/>
          </a:bodyPr>
          <a:lstStyle/>
          <a:p>
            <a:pPr algn="l"/>
            <a:r>
              <a:rPr lang="en-US" sz="2400" b="1" i="0" dirty="0">
                <a:solidFill>
                  <a:srgbClr val="000000"/>
                </a:solidFill>
                <a:effectLst/>
                <a:latin typeface="Arial" panose="020B0604020202020204" pitchFamily="34" charset="0"/>
                <a:cs typeface="Arial" panose="020B0604020202020204" pitchFamily="34" charset="0"/>
              </a:rPr>
              <a:t>Reading practice book</a:t>
            </a:r>
          </a:p>
          <a:p>
            <a:pPr algn="l"/>
            <a:endParaRPr lang="en-US" sz="2400" b="0" i="0" dirty="0">
              <a:solidFill>
                <a:srgbClr val="000000"/>
              </a:solidFill>
              <a:effectLst/>
              <a:latin typeface="Arial" panose="020B0604020202020204" pitchFamily="34" charset="0"/>
              <a:cs typeface="Arial" panose="020B0604020202020204" pitchFamily="34" charset="0"/>
            </a:endParaRPr>
          </a:p>
          <a:p>
            <a:pPr algn="l"/>
            <a:r>
              <a:rPr lang="en-US" sz="2400" b="0" i="0" dirty="0">
                <a:solidFill>
                  <a:srgbClr val="000000"/>
                </a:solidFill>
                <a:effectLst/>
                <a:latin typeface="Arial" panose="020B0604020202020204" pitchFamily="34" charset="0"/>
                <a:cs typeface="Arial" panose="020B0604020202020204" pitchFamily="34" charset="0"/>
              </a:rPr>
              <a:t>This book has been carefully matched to your child’s current reading level. If your child is reading it with little help, please don’t worry that it’s too easy – your child needs to develop fluency and confidence in reading.</a:t>
            </a:r>
          </a:p>
          <a:p>
            <a:pPr algn="l"/>
            <a:r>
              <a:rPr lang="en-US" sz="2400" b="0" i="0" dirty="0">
                <a:solidFill>
                  <a:srgbClr val="000000"/>
                </a:solidFill>
                <a:effectLst/>
                <a:latin typeface="Arial" panose="020B0604020202020204" pitchFamily="34" charset="0"/>
                <a:cs typeface="Arial" panose="020B0604020202020204" pitchFamily="34" charset="0"/>
              </a:rPr>
              <a:t>Listen to them read the book. Remember to give them lots of praise – celebrate their success! If they can’t read a word, read it to them. After they have finished, talk about the book together.</a:t>
            </a:r>
          </a:p>
          <a:p>
            <a:pPr algn="l"/>
            <a:endParaRPr lang="en-US" sz="2400" b="0" i="0" dirty="0">
              <a:solidFill>
                <a:srgbClr val="000000"/>
              </a:solidFill>
              <a:effectLst/>
              <a:latin typeface="Arial" panose="020B0604020202020204" pitchFamily="34" charset="0"/>
              <a:cs typeface="Arial" panose="020B0604020202020204" pitchFamily="34" charset="0"/>
            </a:endParaRPr>
          </a:p>
          <a:p>
            <a:pPr algn="l"/>
            <a:r>
              <a:rPr lang="en-US" sz="2400" b="1" i="0" dirty="0">
                <a:solidFill>
                  <a:srgbClr val="000000"/>
                </a:solidFill>
                <a:effectLst/>
                <a:latin typeface="Arial" panose="020B0604020202020204" pitchFamily="34" charset="0"/>
                <a:cs typeface="Arial" panose="020B0604020202020204" pitchFamily="34" charset="0"/>
              </a:rPr>
              <a:t>Sharing book</a:t>
            </a:r>
          </a:p>
          <a:p>
            <a:pPr algn="l"/>
            <a:endParaRPr lang="en-US" sz="2400" b="0" i="0" dirty="0">
              <a:solidFill>
                <a:srgbClr val="000000"/>
              </a:solidFill>
              <a:effectLst/>
              <a:latin typeface="Arial" panose="020B0604020202020204" pitchFamily="34" charset="0"/>
              <a:cs typeface="Arial" panose="020B0604020202020204" pitchFamily="34" charset="0"/>
            </a:endParaRPr>
          </a:p>
          <a:p>
            <a:pPr algn="l"/>
            <a:r>
              <a:rPr lang="en-US" sz="2400" b="0" i="0" dirty="0">
                <a:solidFill>
                  <a:srgbClr val="000000"/>
                </a:solidFill>
                <a:effectLst/>
                <a:latin typeface="Arial" panose="020B0604020202020204" pitchFamily="34" charset="0"/>
                <a:cs typeface="Arial" panose="020B0604020202020204" pitchFamily="34" charset="0"/>
              </a:rPr>
              <a:t>In order to encourage your child to become a lifelong reader, it is important that they learn to read for pleasure. The sharing book is a book they have chosen for you to enjoy together.</a:t>
            </a:r>
          </a:p>
          <a:p>
            <a:pPr algn="l"/>
            <a:r>
              <a:rPr lang="en-US" sz="2400" b="0" i="0" dirty="0">
                <a:solidFill>
                  <a:srgbClr val="000000"/>
                </a:solidFill>
                <a:effectLst/>
                <a:latin typeface="Arial" panose="020B0604020202020204" pitchFamily="34" charset="0"/>
                <a:cs typeface="Arial" panose="020B0604020202020204" pitchFamily="34" charset="0"/>
              </a:rPr>
              <a:t>Please remember that you shouldn’t expect your child to read this alone. Read it to or with them. Discuss the pictures, enjoy the story, predict what might happen next, use different voices for the characters, explore the facts in a non-fiction book. The main thing is that you have fun!</a:t>
            </a:r>
          </a:p>
        </p:txBody>
      </p:sp>
    </p:spTree>
    <p:extLst>
      <p:ext uri="{BB962C8B-B14F-4D97-AF65-F5344CB8AC3E}">
        <p14:creationId xmlns:p14="http://schemas.microsoft.com/office/powerpoint/2010/main" val="9688365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7857" y="260068"/>
            <a:ext cx="11587942" cy="1065494"/>
          </a:xfrm>
        </p:spPr>
        <p:txBody>
          <a:bodyPr>
            <a:normAutofit fontScale="90000"/>
          </a:bodyPr>
          <a:lstStyle/>
          <a:p>
            <a:pPr algn="ctr"/>
            <a:r>
              <a:rPr lang="en-GB" sz="4000" u="sng" dirty="0">
                <a:latin typeface="Arial" panose="020B0604020202020204" pitchFamily="34" charset="0"/>
                <a:cs typeface="Arial" panose="020B0604020202020204" pitchFamily="34" charset="0"/>
              </a:rPr>
              <a:t>Interventions that could be used to support your child</a:t>
            </a:r>
          </a:p>
        </p:txBody>
      </p:sp>
      <p:sp>
        <p:nvSpPr>
          <p:cNvPr id="3" name="Content Placeholder 2"/>
          <p:cNvSpPr>
            <a:spLocks noGrp="1"/>
          </p:cNvSpPr>
          <p:nvPr>
            <p:ph idx="1"/>
          </p:nvPr>
        </p:nvSpPr>
        <p:spPr>
          <a:xfrm>
            <a:off x="394062" y="1305650"/>
            <a:ext cx="10515600" cy="5191615"/>
          </a:xfrm>
        </p:spPr>
        <p:txBody>
          <a:bodyPr>
            <a:normAutofit fontScale="85000" lnSpcReduction="20000"/>
          </a:bodyPr>
          <a:lstStyle/>
          <a:p>
            <a:pPr marL="0" indent="0">
              <a:buNone/>
            </a:pPr>
            <a:r>
              <a:rPr lang="en-GB" dirty="0">
                <a:latin typeface="Arial" panose="020B0604020202020204" pitchFamily="34" charset="0"/>
                <a:cs typeface="Arial" panose="020B0604020202020204" pitchFamily="34" charset="0"/>
              </a:rPr>
              <a:t>Through our ongoing formative assessments, decisions over the weeks ahead will be made as to best help your child to make progress in their learning.</a:t>
            </a:r>
          </a:p>
          <a:p>
            <a:pPr marL="0" indent="0">
              <a:buNone/>
            </a:pPr>
            <a:endParaRPr lang="en-GB" u="sng" dirty="0">
              <a:latin typeface="Arial" panose="020B0604020202020204" pitchFamily="34" charset="0"/>
              <a:cs typeface="Arial" panose="020B0604020202020204" pitchFamily="34" charset="0"/>
            </a:endParaRPr>
          </a:p>
          <a:p>
            <a:pPr marL="0" indent="0">
              <a:buNone/>
            </a:pPr>
            <a:r>
              <a:rPr lang="en-GB" u="sng" dirty="0">
                <a:latin typeface="Arial" panose="020B0604020202020204" pitchFamily="34" charset="0"/>
                <a:cs typeface="Arial" panose="020B0604020202020204" pitchFamily="34" charset="0"/>
              </a:rPr>
              <a:t>Interventions may include </a:t>
            </a:r>
            <a:r>
              <a:rPr lang="en-GB" dirty="0">
                <a:latin typeface="Arial" panose="020B0604020202020204" pitchFamily="34" charset="0"/>
                <a:cs typeface="Arial" panose="020B0604020202020204" pitchFamily="34" charset="0"/>
              </a:rPr>
              <a:t>:</a:t>
            </a:r>
          </a:p>
          <a:p>
            <a:r>
              <a:rPr lang="en-GB" dirty="0">
                <a:latin typeface="Arial" panose="020B0604020202020204" pitchFamily="34" charset="0"/>
                <a:cs typeface="Arial" panose="020B0604020202020204" pitchFamily="34" charset="0"/>
              </a:rPr>
              <a:t>Targeted / booster phonic groups</a:t>
            </a:r>
          </a:p>
          <a:p>
            <a:r>
              <a:rPr lang="en-GB" dirty="0">
                <a:latin typeface="Arial" panose="020B0604020202020204" pitchFamily="34" charset="0"/>
                <a:cs typeface="Arial" panose="020B0604020202020204" pitchFamily="34" charset="0"/>
              </a:rPr>
              <a:t>Early morning Writing/ Reading and Maths groups</a:t>
            </a:r>
          </a:p>
          <a:p>
            <a:r>
              <a:rPr lang="en-GB" dirty="0">
                <a:latin typeface="Arial" panose="020B0604020202020204" pitchFamily="34" charset="0"/>
                <a:cs typeface="Arial" panose="020B0604020202020204" pitchFamily="34" charset="0"/>
              </a:rPr>
              <a:t>Social group activities led by familiar and trusted adults</a:t>
            </a:r>
          </a:p>
          <a:p>
            <a:r>
              <a:rPr lang="en-GB" dirty="0">
                <a:latin typeface="Arial" panose="020B0604020202020204" pitchFamily="34" charset="0"/>
                <a:cs typeface="Arial" panose="020B0604020202020204" pitchFamily="34" charset="0"/>
              </a:rPr>
              <a:t>Additional fine-motor skills/ handwriting support</a:t>
            </a:r>
          </a:p>
          <a:p>
            <a:r>
              <a:rPr lang="en-GB" dirty="0">
                <a:latin typeface="Arial" panose="020B0604020202020204" pitchFamily="34" charset="0"/>
                <a:cs typeface="Arial" panose="020B0604020202020204" pitchFamily="34" charset="0"/>
              </a:rPr>
              <a:t>Pre-teaching and guided teaching opportunities</a:t>
            </a:r>
          </a:p>
          <a:p>
            <a:r>
              <a:rPr lang="en-GB" dirty="0">
                <a:latin typeface="Arial" panose="020B0604020202020204" pitchFamily="34" charset="0"/>
                <a:cs typeface="Arial" panose="020B0604020202020204" pitchFamily="34" charset="0"/>
              </a:rPr>
              <a:t>Drawing and Talking</a:t>
            </a:r>
          </a:p>
          <a:p>
            <a:r>
              <a:rPr lang="en-GB" dirty="0">
                <a:latin typeface="Arial" panose="020B0604020202020204" pitchFamily="34" charset="0"/>
                <a:cs typeface="Arial" panose="020B0604020202020204" pitchFamily="34" charset="0"/>
              </a:rPr>
              <a:t>Protective Behaviours</a:t>
            </a:r>
          </a:p>
          <a:p>
            <a:r>
              <a:rPr lang="en-GB" dirty="0">
                <a:latin typeface="Arial" panose="020B0604020202020204" pitchFamily="34" charset="0"/>
                <a:cs typeface="Arial" panose="020B0604020202020204" pitchFamily="34" charset="0"/>
              </a:rPr>
              <a:t>Lego Therapy</a:t>
            </a:r>
          </a:p>
          <a:p>
            <a:r>
              <a:rPr lang="en-GB" dirty="0">
                <a:latin typeface="Arial" panose="020B0604020202020204" pitchFamily="34" charset="0"/>
                <a:cs typeface="Arial" panose="020B0604020202020204" pitchFamily="34" charset="0"/>
              </a:rPr>
              <a:t>Speech and Language support</a:t>
            </a:r>
          </a:p>
          <a:p>
            <a:endParaRPr lang="en-GB" dirty="0"/>
          </a:p>
          <a:p>
            <a:endParaRPr lang="en-GB" dirty="0"/>
          </a:p>
        </p:txBody>
      </p:sp>
    </p:spTree>
    <p:extLst>
      <p:ext uri="{BB962C8B-B14F-4D97-AF65-F5344CB8AC3E}">
        <p14:creationId xmlns:p14="http://schemas.microsoft.com/office/powerpoint/2010/main" val="37883175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4873" y="156120"/>
            <a:ext cx="11470681" cy="799378"/>
          </a:xfrm>
        </p:spPr>
        <p:txBody>
          <a:bodyPr/>
          <a:lstStyle/>
          <a:p>
            <a:pPr algn="ctr"/>
            <a:r>
              <a:rPr lang="en-GB" u="sng" dirty="0">
                <a:latin typeface="Arial" panose="020B0604020202020204" pitchFamily="34" charset="0"/>
                <a:cs typeface="Arial" panose="020B0604020202020204" pitchFamily="34" charset="0"/>
              </a:rPr>
              <a:t>Year 1 Key learning statements - Reading</a:t>
            </a:r>
          </a:p>
        </p:txBody>
      </p:sp>
      <p:pic>
        <p:nvPicPr>
          <p:cNvPr id="5" name="Picture 4">
            <a:extLst>
              <a:ext uri="{FF2B5EF4-FFF2-40B4-BE49-F238E27FC236}">
                <a16:creationId xmlns:a16="http://schemas.microsoft.com/office/drawing/2014/main" id="{6A5BB6E2-9418-12B0-6C8D-42E37D311159}"/>
              </a:ext>
            </a:extLst>
          </p:cNvPr>
          <p:cNvPicPr>
            <a:picLocks noChangeAspect="1"/>
          </p:cNvPicPr>
          <p:nvPr/>
        </p:nvPicPr>
        <p:blipFill>
          <a:blip r:embed="rId2"/>
          <a:stretch>
            <a:fillRect/>
          </a:stretch>
        </p:blipFill>
        <p:spPr>
          <a:xfrm>
            <a:off x="2556759" y="957038"/>
            <a:ext cx="7224240" cy="5761662"/>
          </a:xfrm>
          <a:prstGeom prst="rect">
            <a:avLst/>
          </a:prstGeom>
        </p:spPr>
      </p:pic>
    </p:spTree>
    <p:extLst>
      <p:ext uri="{BB962C8B-B14F-4D97-AF65-F5344CB8AC3E}">
        <p14:creationId xmlns:p14="http://schemas.microsoft.com/office/powerpoint/2010/main" val="7894641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3880" y="150540"/>
            <a:ext cx="10515600" cy="1325563"/>
          </a:xfrm>
        </p:spPr>
        <p:txBody>
          <a:bodyPr/>
          <a:lstStyle/>
          <a:p>
            <a:pPr algn="ctr"/>
            <a:r>
              <a:rPr lang="en-GB" u="sng" dirty="0">
                <a:latin typeface="Arial" panose="020B0604020202020204" pitchFamily="34" charset="0"/>
                <a:cs typeface="Arial" panose="020B0604020202020204" pitchFamily="34" charset="0"/>
              </a:rPr>
              <a:t>Year 1 Key learning statements - Writing</a:t>
            </a:r>
          </a:p>
        </p:txBody>
      </p:sp>
      <p:sp>
        <p:nvSpPr>
          <p:cNvPr id="3" name="Content Placeholder 2"/>
          <p:cNvSpPr>
            <a:spLocks noGrp="1"/>
          </p:cNvSpPr>
          <p:nvPr>
            <p:ph idx="1"/>
          </p:nvPr>
        </p:nvSpPr>
        <p:spPr>
          <a:xfrm>
            <a:off x="132805" y="1572769"/>
            <a:ext cx="4048777" cy="4412797"/>
          </a:xfrm>
        </p:spPr>
        <p:txBody>
          <a:bodyPr>
            <a:normAutofit fontScale="25000" lnSpcReduction="20000"/>
          </a:bodyPr>
          <a:lstStyle/>
          <a:p>
            <a:r>
              <a:rPr lang="en-GB" sz="9600" dirty="0">
                <a:latin typeface="Arial" panose="020B0604020202020204" pitchFamily="34" charset="0"/>
                <a:cs typeface="Arial" panose="020B0604020202020204" pitchFamily="34" charset="0"/>
              </a:rPr>
              <a:t>Sit correctly at a table, holding a pencil comfortably and correctly</a:t>
            </a:r>
            <a:br>
              <a:rPr lang="en-GB" sz="9600" dirty="0">
                <a:latin typeface="Arial" panose="020B0604020202020204" pitchFamily="34" charset="0"/>
                <a:cs typeface="Arial" panose="020B0604020202020204" pitchFamily="34" charset="0"/>
              </a:rPr>
            </a:br>
            <a:endParaRPr lang="en-GB" sz="9600" dirty="0">
              <a:latin typeface="Arial" panose="020B0604020202020204" pitchFamily="34" charset="0"/>
              <a:cs typeface="Arial" panose="020B0604020202020204" pitchFamily="34" charset="0"/>
            </a:endParaRPr>
          </a:p>
          <a:p>
            <a:r>
              <a:rPr lang="en-GB" sz="9600" dirty="0">
                <a:latin typeface="Arial" panose="020B0604020202020204" pitchFamily="34" charset="0"/>
                <a:cs typeface="Arial" panose="020B0604020202020204" pitchFamily="34" charset="0"/>
              </a:rPr>
              <a:t>Begin to form lower-case letters in the correct direction, starting and finishing in the right place</a:t>
            </a:r>
          </a:p>
          <a:p>
            <a:endParaRPr lang="en-GB" sz="9600" dirty="0">
              <a:latin typeface="Arial" panose="020B0604020202020204" pitchFamily="34" charset="0"/>
              <a:cs typeface="Arial" panose="020B0604020202020204" pitchFamily="34" charset="0"/>
            </a:endParaRPr>
          </a:p>
          <a:p>
            <a:r>
              <a:rPr lang="en-GB" sz="9600" dirty="0">
                <a:latin typeface="Arial" panose="020B0604020202020204" pitchFamily="34" charset="0"/>
                <a:cs typeface="Arial" panose="020B0604020202020204" pitchFamily="34" charset="0"/>
              </a:rPr>
              <a:t>Form capital letters</a:t>
            </a:r>
            <a:br>
              <a:rPr lang="en-GB" sz="9600" dirty="0">
                <a:latin typeface="Arial" panose="020B0604020202020204" pitchFamily="34" charset="0"/>
                <a:cs typeface="Arial" panose="020B0604020202020204" pitchFamily="34" charset="0"/>
              </a:rPr>
            </a:br>
            <a:endParaRPr lang="en-GB" sz="9600" dirty="0">
              <a:latin typeface="Arial" panose="020B0604020202020204" pitchFamily="34" charset="0"/>
              <a:cs typeface="Arial" panose="020B0604020202020204" pitchFamily="34" charset="0"/>
            </a:endParaRPr>
          </a:p>
          <a:p>
            <a:r>
              <a:rPr lang="en-GB" sz="9600" dirty="0">
                <a:latin typeface="Arial" panose="020B0604020202020204" pitchFamily="34" charset="0"/>
                <a:cs typeface="Arial" panose="020B0604020202020204" pitchFamily="34" charset="0"/>
              </a:rPr>
              <a:t>Form digits 0-9</a:t>
            </a:r>
            <a:br>
              <a:rPr lang="en-GB" dirty="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a:p>
            <a:pPr marL="0" indent="0">
              <a:buNone/>
            </a:pPr>
            <a:endParaRPr lang="en-GB" dirty="0"/>
          </a:p>
        </p:txBody>
      </p:sp>
      <p:pic>
        <p:nvPicPr>
          <p:cNvPr id="5" name="Picture 4">
            <a:extLst>
              <a:ext uri="{FF2B5EF4-FFF2-40B4-BE49-F238E27FC236}">
                <a16:creationId xmlns:a16="http://schemas.microsoft.com/office/drawing/2014/main" id="{856B919A-7F06-5A56-E5B1-A2B443F2D38F}"/>
              </a:ext>
            </a:extLst>
          </p:cNvPr>
          <p:cNvPicPr>
            <a:picLocks noChangeAspect="1"/>
          </p:cNvPicPr>
          <p:nvPr/>
        </p:nvPicPr>
        <p:blipFill>
          <a:blip r:embed="rId2"/>
          <a:stretch>
            <a:fillRect/>
          </a:stretch>
        </p:blipFill>
        <p:spPr>
          <a:xfrm>
            <a:off x="4007540" y="1572769"/>
            <a:ext cx="8051655" cy="3944499"/>
          </a:xfrm>
          <a:prstGeom prst="rect">
            <a:avLst/>
          </a:prstGeom>
        </p:spPr>
      </p:pic>
    </p:spTree>
    <p:extLst>
      <p:ext uri="{BB962C8B-B14F-4D97-AF65-F5344CB8AC3E}">
        <p14:creationId xmlns:p14="http://schemas.microsoft.com/office/powerpoint/2010/main" val="42817490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134600" cy="703387"/>
          </a:xfrm>
        </p:spPr>
        <p:txBody>
          <a:bodyPr>
            <a:normAutofit/>
          </a:bodyPr>
          <a:lstStyle/>
          <a:p>
            <a:pPr algn="ctr"/>
            <a:r>
              <a:rPr lang="en-GB" sz="3600" u="sng" dirty="0">
                <a:latin typeface="Arial" panose="020B0604020202020204" pitchFamily="34" charset="0"/>
                <a:cs typeface="Arial" panose="020B0604020202020204" pitchFamily="34" charset="0"/>
              </a:rPr>
              <a:t>Year 1 Key learning statements - Maths</a:t>
            </a:r>
          </a:p>
        </p:txBody>
      </p:sp>
      <p:sp>
        <p:nvSpPr>
          <p:cNvPr id="3" name="Content Placeholder 2"/>
          <p:cNvSpPr>
            <a:spLocks noGrp="1"/>
          </p:cNvSpPr>
          <p:nvPr>
            <p:ph idx="1"/>
          </p:nvPr>
        </p:nvSpPr>
        <p:spPr>
          <a:xfrm>
            <a:off x="677334" y="1371600"/>
            <a:ext cx="11144552" cy="5277394"/>
          </a:xfrm>
        </p:spPr>
        <p:txBody>
          <a:bodyPr>
            <a:normAutofit fontScale="92500" lnSpcReduction="20000"/>
          </a:bodyPr>
          <a:lstStyle/>
          <a:p>
            <a:r>
              <a:rPr lang="en-GB" dirty="0">
                <a:latin typeface="Arial" panose="020B0604020202020204" pitchFamily="34" charset="0"/>
                <a:cs typeface="Arial" panose="020B0604020202020204" pitchFamily="34" charset="0"/>
              </a:rPr>
              <a:t>Count to and across 100, forwards and backwards, beginning with 0 or 1, or from any given number</a:t>
            </a:r>
          </a:p>
          <a:p>
            <a:r>
              <a:rPr lang="en-GB" dirty="0">
                <a:latin typeface="Arial" panose="020B0604020202020204" pitchFamily="34" charset="0"/>
                <a:cs typeface="Arial" panose="020B0604020202020204" pitchFamily="34" charset="0"/>
              </a:rPr>
              <a:t>Count, read and write numbers to 100 in numerals; count in multiples of 2s, 5s and 10s</a:t>
            </a:r>
          </a:p>
          <a:p>
            <a:r>
              <a:rPr lang="en-GB" dirty="0">
                <a:latin typeface="Arial" panose="020B0604020202020204" pitchFamily="34" charset="0"/>
                <a:cs typeface="Arial" panose="020B0604020202020204" pitchFamily="34" charset="0"/>
              </a:rPr>
              <a:t>Given a number, identify 1 more and 1 less</a:t>
            </a:r>
          </a:p>
          <a:p>
            <a:r>
              <a:rPr lang="en-GB" dirty="0">
                <a:latin typeface="Arial" panose="020B0604020202020204" pitchFamily="34" charset="0"/>
                <a:cs typeface="Arial" panose="020B0604020202020204" pitchFamily="34" charset="0"/>
              </a:rPr>
              <a:t> Identify and represent numbers using objects and pictorial representations</a:t>
            </a:r>
          </a:p>
          <a:p>
            <a:r>
              <a:rPr lang="en-GB" dirty="0">
                <a:latin typeface="Arial" panose="020B0604020202020204" pitchFamily="34" charset="0"/>
                <a:cs typeface="Arial" panose="020B0604020202020204" pitchFamily="34" charset="0"/>
              </a:rPr>
              <a:t>Read, write and interpret mathematical statements involving addition (+), subtraction (-) and equals (=) signs</a:t>
            </a:r>
          </a:p>
          <a:p>
            <a:r>
              <a:rPr lang="en-GB" dirty="0">
                <a:latin typeface="Arial" panose="020B0604020202020204" pitchFamily="34" charset="0"/>
                <a:cs typeface="Arial" panose="020B0604020202020204" pitchFamily="34" charset="0"/>
              </a:rPr>
              <a:t>Represent and use number bonds and related subtraction facts within 20</a:t>
            </a:r>
          </a:p>
          <a:p>
            <a:r>
              <a:rPr lang="en-GB" dirty="0">
                <a:latin typeface="Arial" panose="020B0604020202020204" pitchFamily="34" charset="0"/>
                <a:cs typeface="Arial" panose="020B0604020202020204" pitchFamily="34" charset="0"/>
              </a:rPr>
              <a:t>Add and subtract one-digit and two-digit numbers to 20, including 0</a:t>
            </a:r>
          </a:p>
          <a:p>
            <a:r>
              <a:rPr lang="en-GB" dirty="0">
                <a:latin typeface="Arial" panose="020B0604020202020204" pitchFamily="34" charset="0"/>
                <a:cs typeface="Arial" panose="020B0604020202020204" pitchFamily="34" charset="0"/>
              </a:rPr>
              <a:t>Solve one-step problems involving multiplication and division, by calculating the answer using concrete objects, pictorial representations and arrays (with the support of the teacher).</a:t>
            </a:r>
          </a:p>
        </p:txBody>
      </p:sp>
    </p:spTree>
    <p:extLst>
      <p:ext uri="{BB962C8B-B14F-4D97-AF65-F5344CB8AC3E}">
        <p14:creationId xmlns:p14="http://schemas.microsoft.com/office/powerpoint/2010/main" val="26390419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2074" y="73515"/>
            <a:ext cx="10515600" cy="1325563"/>
          </a:xfrm>
        </p:spPr>
        <p:txBody>
          <a:bodyPr>
            <a:normAutofit/>
          </a:bodyPr>
          <a:lstStyle/>
          <a:p>
            <a:pPr algn="ctr"/>
            <a:r>
              <a:rPr lang="en-GB" sz="3600" u="sng" dirty="0">
                <a:latin typeface="Arial" panose="020B0604020202020204" pitchFamily="34" charset="0"/>
                <a:cs typeface="Arial" panose="020B0604020202020204" pitchFamily="34" charset="0"/>
              </a:rPr>
              <a:t>Year 1 Key learning statements – Maths continued</a:t>
            </a:r>
          </a:p>
        </p:txBody>
      </p:sp>
      <p:sp>
        <p:nvSpPr>
          <p:cNvPr id="3" name="Content Placeholder 2"/>
          <p:cNvSpPr>
            <a:spLocks noGrp="1"/>
          </p:cNvSpPr>
          <p:nvPr>
            <p:ph idx="1"/>
          </p:nvPr>
        </p:nvSpPr>
        <p:spPr>
          <a:xfrm>
            <a:off x="677333" y="1371600"/>
            <a:ext cx="11235993" cy="5290457"/>
          </a:xfrm>
        </p:spPr>
        <p:txBody>
          <a:bodyPr>
            <a:normAutofit/>
          </a:bodyPr>
          <a:lstStyle/>
          <a:p>
            <a:pPr marL="0" indent="0">
              <a:buNone/>
            </a:pPr>
            <a:r>
              <a:rPr lang="en-GB" dirty="0"/>
              <a:t> </a:t>
            </a:r>
          </a:p>
          <a:p>
            <a:endParaRPr lang="en-GB" dirty="0"/>
          </a:p>
        </p:txBody>
      </p:sp>
      <p:sp>
        <p:nvSpPr>
          <p:cNvPr id="4" name="Rectangle 3"/>
          <p:cNvSpPr/>
          <p:nvPr/>
        </p:nvSpPr>
        <p:spPr>
          <a:xfrm>
            <a:off x="1099457" y="1544883"/>
            <a:ext cx="9729651" cy="5262979"/>
          </a:xfrm>
          <a:prstGeom prst="rect">
            <a:avLst/>
          </a:prstGeom>
        </p:spPr>
        <p:txBody>
          <a:bodyPr wrap="square">
            <a:spAutoFit/>
          </a:bodyPr>
          <a:lstStyle/>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Recognise, find and name a half as 1 of 2 equal parts and quarter as 1 of 4 equal parts of an object, shape or quantity</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Compare, describe and solve practical problems for lengths and heights, mass / weight, capacity and volume, time</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Recognise and know the value of different denominations of coins and notes</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Sequence events in chronological order using language</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 Recognise and use language relating to dates, including days of the week, weeks, months and years</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Tell the time to the hour and half past the hour and draw the hands on a clock face to show these times.</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Recognise and name common 2-D and 3-D shapes</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Describe position, directions and movements, including whole, half, quarter and three-quarter turns.</a:t>
            </a:r>
          </a:p>
        </p:txBody>
      </p:sp>
    </p:spTree>
    <p:extLst>
      <p:ext uri="{BB962C8B-B14F-4D97-AF65-F5344CB8AC3E}">
        <p14:creationId xmlns:p14="http://schemas.microsoft.com/office/powerpoint/2010/main" val="25842214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EF39E0-00BF-41AD-B1E7-FD3898C75468}"/>
              </a:ext>
            </a:extLst>
          </p:cNvPr>
          <p:cNvSpPr>
            <a:spLocks noGrp="1"/>
          </p:cNvSpPr>
          <p:nvPr>
            <p:ph type="title"/>
          </p:nvPr>
        </p:nvSpPr>
        <p:spPr>
          <a:xfrm>
            <a:off x="838200" y="365125"/>
            <a:ext cx="10515600" cy="148583"/>
          </a:xfrm>
        </p:spPr>
        <p:txBody>
          <a:bodyPr>
            <a:normAutofit fontScale="90000"/>
          </a:bodyPr>
          <a:lstStyle/>
          <a:p>
            <a:pPr algn="ctr"/>
            <a:r>
              <a:rPr lang="en-GB" u="sng" dirty="0">
                <a:latin typeface="Arial" panose="020B0604020202020204" pitchFamily="34" charset="0"/>
                <a:cs typeface="Arial" panose="020B0604020202020204" pitchFamily="34" charset="0"/>
              </a:rPr>
              <a:t>Key Dates</a:t>
            </a:r>
          </a:p>
        </p:txBody>
      </p:sp>
      <p:sp>
        <p:nvSpPr>
          <p:cNvPr id="3" name="Content Placeholder 2">
            <a:extLst>
              <a:ext uri="{FF2B5EF4-FFF2-40B4-BE49-F238E27FC236}">
                <a16:creationId xmlns:a16="http://schemas.microsoft.com/office/drawing/2014/main" id="{093B6CA6-FD6D-4C8D-AA17-A873F81C82B9}"/>
              </a:ext>
            </a:extLst>
          </p:cNvPr>
          <p:cNvSpPr>
            <a:spLocks noGrp="1"/>
          </p:cNvSpPr>
          <p:nvPr>
            <p:ph idx="1"/>
          </p:nvPr>
        </p:nvSpPr>
        <p:spPr>
          <a:xfrm>
            <a:off x="838200" y="585627"/>
            <a:ext cx="9579796" cy="6041205"/>
          </a:xfrm>
        </p:spPr>
        <p:txBody>
          <a:bodyPr>
            <a:normAutofit fontScale="25000" lnSpcReduction="20000"/>
          </a:bodyPr>
          <a:lstStyle/>
          <a:p>
            <a:pPr marL="0" indent="0" algn="l" rtl="0" fontAlgn="base">
              <a:buNone/>
            </a:pPr>
            <a:endParaRPr lang="en-US" sz="7400" b="0" i="0" dirty="0">
              <a:solidFill>
                <a:srgbClr val="000000"/>
              </a:solidFill>
              <a:effectLst/>
              <a:latin typeface="Arial" panose="020B0604020202020204" pitchFamily="34" charset="0"/>
              <a:cs typeface="Arial" panose="020B0604020202020204" pitchFamily="34" charset="0"/>
            </a:endParaRPr>
          </a:p>
          <a:p>
            <a:pPr algn="l" rtl="0" fontAlgn="base">
              <a:buFont typeface="Arial" panose="020B0604020202020204" pitchFamily="34" charset="0"/>
              <a:buChar char="•"/>
            </a:pPr>
            <a:r>
              <a:rPr lang="en-GB" sz="9600" b="0" i="0" u="none" strike="noStrike" dirty="0">
                <a:solidFill>
                  <a:srgbClr val="000000"/>
                </a:solidFill>
                <a:effectLst/>
                <a:latin typeface="Arial" panose="020B0604020202020204" pitchFamily="34" charset="0"/>
                <a:cs typeface="Arial" panose="020B0604020202020204" pitchFamily="34" charset="0"/>
              </a:rPr>
              <a:t>Half Term: </a:t>
            </a:r>
          </a:p>
          <a:p>
            <a:pPr marL="0" indent="0" algn="l" rtl="0" fontAlgn="base">
              <a:buNone/>
            </a:pPr>
            <a:r>
              <a:rPr lang="en-GB" sz="9600" b="0" i="0" u="none" strike="noStrike" dirty="0">
                <a:solidFill>
                  <a:srgbClr val="000000"/>
                </a:solidFill>
                <a:effectLst/>
                <a:latin typeface="Arial" panose="020B0604020202020204" pitchFamily="34" charset="0"/>
                <a:cs typeface="Arial" panose="020B0604020202020204" pitchFamily="34" charset="0"/>
              </a:rPr>
              <a:t>   Monday 27</a:t>
            </a:r>
            <a:r>
              <a:rPr lang="en-GB" sz="9600" b="0" i="0" u="none" strike="noStrike" baseline="30000" dirty="0">
                <a:solidFill>
                  <a:srgbClr val="000000"/>
                </a:solidFill>
                <a:effectLst/>
                <a:latin typeface="Arial" panose="020B0604020202020204" pitchFamily="34" charset="0"/>
                <a:cs typeface="Arial" panose="020B0604020202020204" pitchFamily="34" charset="0"/>
              </a:rPr>
              <a:t>th</a:t>
            </a:r>
            <a:r>
              <a:rPr lang="en-GB" sz="9600" b="0" i="0" u="none" strike="noStrike" dirty="0">
                <a:solidFill>
                  <a:srgbClr val="000000"/>
                </a:solidFill>
                <a:effectLst/>
                <a:latin typeface="Arial" panose="020B0604020202020204" pitchFamily="34" charset="0"/>
                <a:cs typeface="Arial" panose="020B0604020202020204" pitchFamily="34" charset="0"/>
              </a:rPr>
              <a:t> October – Friday 31</a:t>
            </a:r>
            <a:r>
              <a:rPr lang="en-GB" sz="9600" b="0" i="0" u="none" strike="noStrike" baseline="30000" dirty="0">
                <a:solidFill>
                  <a:srgbClr val="000000"/>
                </a:solidFill>
                <a:effectLst/>
                <a:latin typeface="Arial" panose="020B0604020202020204" pitchFamily="34" charset="0"/>
                <a:cs typeface="Arial" panose="020B0604020202020204" pitchFamily="34" charset="0"/>
              </a:rPr>
              <a:t>st</a:t>
            </a:r>
            <a:r>
              <a:rPr lang="en-GB" sz="9600" b="0" i="0" u="none" strike="noStrike" dirty="0">
                <a:solidFill>
                  <a:srgbClr val="000000"/>
                </a:solidFill>
                <a:effectLst/>
                <a:latin typeface="Arial" panose="020B0604020202020204" pitchFamily="34" charset="0"/>
                <a:cs typeface="Arial" panose="020B0604020202020204" pitchFamily="34" charset="0"/>
              </a:rPr>
              <a:t> November </a:t>
            </a:r>
          </a:p>
          <a:p>
            <a:pPr algn="l" rtl="0" fontAlgn="base">
              <a:buFont typeface="Arial" panose="020B0604020202020204" pitchFamily="34" charset="0"/>
              <a:buChar char="•"/>
            </a:pPr>
            <a:endParaRPr lang="en-GB" sz="9600" dirty="0">
              <a:solidFill>
                <a:srgbClr val="000000"/>
              </a:solidFill>
              <a:latin typeface="Arial" panose="020B0604020202020204" pitchFamily="34" charset="0"/>
              <a:cs typeface="Arial" panose="020B0604020202020204" pitchFamily="34" charset="0"/>
            </a:endParaRPr>
          </a:p>
          <a:p>
            <a:pPr algn="l" rtl="0" fontAlgn="base">
              <a:buFont typeface="Arial" panose="020B0604020202020204" pitchFamily="34" charset="0"/>
              <a:buChar char="•"/>
            </a:pPr>
            <a:r>
              <a:rPr lang="en-GB" sz="9600" b="0" i="0" u="none" strike="noStrike" dirty="0">
                <a:solidFill>
                  <a:srgbClr val="000000"/>
                </a:solidFill>
                <a:effectLst/>
                <a:latin typeface="Arial" panose="020B0604020202020204" pitchFamily="34" charset="0"/>
                <a:cs typeface="Arial" panose="020B0604020202020204" pitchFamily="34" charset="0"/>
              </a:rPr>
              <a:t>Parent Consultations: </a:t>
            </a:r>
          </a:p>
          <a:p>
            <a:pPr marL="0" indent="0" fontAlgn="base">
              <a:buNone/>
            </a:pPr>
            <a:r>
              <a:rPr lang="en-GB" sz="9600" dirty="0">
                <a:solidFill>
                  <a:srgbClr val="000000"/>
                </a:solidFill>
                <a:latin typeface="Arial" panose="020B0604020202020204" pitchFamily="34" charset="0"/>
                <a:cs typeface="Arial" panose="020B0604020202020204" pitchFamily="34" charset="0"/>
              </a:rPr>
              <a:t> Week commencing week 10</a:t>
            </a:r>
            <a:r>
              <a:rPr lang="en-GB" sz="9600" baseline="30000" dirty="0">
                <a:solidFill>
                  <a:srgbClr val="000000"/>
                </a:solidFill>
                <a:latin typeface="Arial" panose="020B0604020202020204" pitchFamily="34" charset="0"/>
                <a:cs typeface="Arial" panose="020B0604020202020204" pitchFamily="34" charset="0"/>
              </a:rPr>
              <a:t>th</a:t>
            </a:r>
            <a:r>
              <a:rPr lang="en-GB" sz="9600" dirty="0">
                <a:solidFill>
                  <a:srgbClr val="000000"/>
                </a:solidFill>
                <a:latin typeface="Arial" panose="020B0604020202020204" pitchFamily="34" charset="0"/>
                <a:cs typeface="Arial" panose="020B0604020202020204" pitchFamily="34" charset="0"/>
              </a:rPr>
              <a:t> November</a:t>
            </a:r>
            <a:endParaRPr lang="en-GB" sz="9600" b="0" i="0" u="none" strike="noStrike" dirty="0">
              <a:solidFill>
                <a:srgbClr val="000000"/>
              </a:solidFill>
              <a:effectLst/>
              <a:latin typeface="Arial" panose="020B0604020202020204" pitchFamily="34" charset="0"/>
              <a:cs typeface="Arial" panose="020B0604020202020204" pitchFamily="34" charset="0"/>
            </a:endParaRPr>
          </a:p>
          <a:p>
            <a:pPr marL="0" indent="0" algn="l" rtl="0" fontAlgn="base">
              <a:buNone/>
            </a:pPr>
            <a:endParaRPr lang="en-US" sz="9600" b="0" i="0" dirty="0">
              <a:solidFill>
                <a:srgbClr val="000000"/>
              </a:solidFill>
              <a:effectLst/>
              <a:latin typeface="Arial" panose="020B0604020202020204" pitchFamily="34" charset="0"/>
              <a:cs typeface="Arial" panose="020B0604020202020204" pitchFamily="34" charset="0"/>
            </a:endParaRPr>
          </a:p>
          <a:p>
            <a:pPr algn="l" rtl="0" fontAlgn="base">
              <a:buFont typeface="Arial" panose="020B0604020202020204" pitchFamily="34" charset="0"/>
              <a:buChar char="•"/>
            </a:pPr>
            <a:r>
              <a:rPr lang="en-US" sz="9600" dirty="0">
                <a:solidFill>
                  <a:srgbClr val="000000"/>
                </a:solidFill>
                <a:latin typeface="Arial" panose="020B0604020202020204" pitchFamily="34" charset="0"/>
                <a:cs typeface="Arial" panose="020B0604020202020204" pitchFamily="34" charset="0"/>
              </a:rPr>
              <a:t>Math's workshop mornings will be held every term </a:t>
            </a:r>
          </a:p>
          <a:p>
            <a:pPr algn="l" rtl="0" fontAlgn="base">
              <a:buFont typeface="Arial" panose="020B0604020202020204" pitchFamily="34" charset="0"/>
              <a:buChar char="•"/>
            </a:pPr>
            <a:endParaRPr lang="en-US" sz="9600" dirty="0">
              <a:solidFill>
                <a:srgbClr val="000000"/>
              </a:solidFill>
              <a:latin typeface="Arial" panose="020B0604020202020204" pitchFamily="34" charset="0"/>
              <a:cs typeface="Arial" panose="020B0604020202020204" pitchFamily="34" charset="0"/>
            </a:endParaRPr>
          </a:p>
          <a:p>
            <a:pPr algn="l" rtl="0" fontAlgn="base">
              <a:buFont typeface="Arial" panose="020B0604020202020204" pitchFamily="34" charset="0"/>
              <a:buChar char="•"/>
            </a:pPr>
            <a:r>
              <a:rPr lang="en-US" sz="9600" b="0" i="0" dirty="0">
                <a:solidFill>
                  <a:srgbClr val="000000"/>
                </a:solidFill>
                <a:effectLst/>
                <a:latin typeface="Arial" panose="020B0604020202020204" pitchFamily="34" charset="0"/>
                <a:cs typeface="Arial" panose="020B0604020202020204" pitchFamily="34" charset="0"/>
              </a:rPr>
              <a:t>Occasional Day: </a:t>
            </a:r>
            <a:endParaRPr lang="en-US" sz="9600" dirty="0">
              <a:solidFill>
                <a:srgbClr val="000000"/>
              </a:solidFill>
              <a:latin typeface="Arial" panose="020B0604020202020204" pitchFamily="34" charset="0"/>
              <a:cs typeface="Arial" panose="020B0604020202020204" pitchFamily="34" charset="0"/>
            </a:endParaRPr>
          </a:p>
          <a:p>
            <a:pPr marL="0" indent="0" algn="l" rtl="0" fontAlgn="base">
              <a:buNone/>
            </a:pPr>
            <a:r>
              <a:rPr lang="en-US" sz="9600" b="0" i="0" dirty="0">
                <a:solidFill>
                  <a:srgbClr val="000000"/>
                </a:solidFill>
                <a:effectLst/>
                <a:latin typeface="Arial" panose="020B0604020202020204" pitchFamily="34" charset="0"/>
                <a:cs typeface="Arial" panose="020B0604020202020204" pitchFamily="34" charset="0"/>
              </a:rPr>
              <a:t>   Friday 5</a:t>
            </a:r>
            <a:r>
              <a:rPr lang="en-US" sz="9600" baseline="30000" dirty="0">
                <a:solidFill>
                  <a:srgbClr val="000000"/>
                </a:solidFill>
                <a:latin typeface="Arial" panose="020B0604020202020204" pitchFamily="34" charset="0"/>
                <a:cs typeface="Arial" panose="020B0604020202020204" pitchFamily="34" charset="0"/>
              </a:rPr>
              <a:t>th</a:t>
            </a:r>
            <a:r>
              <a:rPr lang="en-US" sz="9600" b="0" i="0" dirty="0">
                <a:solidFill>
                  <a:srgbClr val="000000"/>
                </a:solidFill>
                <a:effectLst/>
                <a:latin typeface="Arial" panose="020B0604020202020204" pitchFamily="34" charset="0"/>
                <a:cs typeface="Arial" panose="020B0604020202020204" pitchFamily="34" charset="0"/>
              </a:rPr>
              <a:t> December</a:t>
            </a:r>
          </a:p>
          <a:p>
            <a:pPr algn="l" rtl="0" fontAlgn="base">
              <a:buFont typeface="Arial" panose="020B0604020202020204" pitchFamily="34" charset="0"/>
              <a:buChar char="•"/>
            </a:pPr>
            <a:endParaRPr lang="en-US" sz="9600" b="0" i="0" dirty="0">
              <a:solidFill>
                <a:srgbClr val="000000"/>
              </a:solidFill>
              <a:effectLst/>
              <a:latin typeface="Arial" panose="020B0604020202020204" pitchFamily="34" charset="0"/>
              <a:cs typeface="Arial" panose="020B0604020202020204" pitchFamily="34" charset="0"/>
            </a:endParaRPr>
          </a:p>
          <a:p>
            <a:pPr algn="l" rtl="0" fontAlgn="base">
              <a:buFont typeface="Arial" panose="020B0604020202020204" pitchFamily="34" charset="0"/>
              <a:buChar char="•"/>
            </a:pPr>
            <a:r>
              <a:rPr lang="en-US" sz="9600" b="0" i="0" dirty="0">
                <a:solidFill>
                  <a:srgbClr val="000000"/>
                </a:solidFill>
                <a:effectLst/>
                <a:latin typeface="Arial" panose="020B0604020202020204" pitchFamily="34" charset="0"/>
                <a:cs typeface="Arial" panose="020B0604020202020204" pitchFamily="34" charset="0"/>
              </a:rPr>
              <a:t>Nativity Performance: TBC</a:t>
            </a:r>
          </a:p>
          <a:p>
            <a:pPr algn="l" rtl="0" fontAlgn="base">
              <a:buFont typeface="Arial" panose="020B0604020202020204" pitchFamily="34" charset="0"/>
              <a:buChar char="•"/>
            </a:pPr>
            <a:endParaRPr lang="en-US" sz="9600" dirty="0">
              <a:solidFill>
                <a:srgbClr val="000000"/>
              </a:solidFill>
              <a:latin typeface="Arial" panose="020B0604020202020204" pitchFamily="34" charset="0"/>
              <a:cs typeface="Arial" panose="020B0604020202020204" pitchFamily="34" charset="0"/>
            </a:endParaRPr>
          </a:p>
          <a:p>
            <a:pPr algn="l" rtl="0" fontAlgn="base">
              <a:buFont typeface="Arial" panose="020B0604020202020204" pitchFamily="34" charset="0"/>
              <a:buChar char="•"/>
            </a:pPr>
            <a:r>
              <a:rPr lang="en-US" sz="9600" b="0" i="0" dirty="0">
                <a:solidFill>
                  <a:srgbClr val="000000"/>
                </a:solidFill>
                <a:effectLst/>
                <a:latin typeface="Arial" panose="020B0604020202020204" pitchFamily="34" charset="0"/>
                <a:cs typeface="Arial" panose="020B0604020202020204" pitchFamily="34" charset="0"/>
              </a:rPr>
              <a:t>Last Day of term: </a:t>
            </a:r>
          </a:p>
          <a:p>
            <a:pPr marL="0" indent="0" algn="l" rtl="0" fontAlgn="base">
              <a:buNone/>
            </a:pPr>
            <a:r>
              <a:rPr lang="en-US" sz="9600" b="0" i="0" dirty="0">
                <a:solidFill>
                  <a:srgbClr val="000000"/>
                </a:solidFill>
                <a:effectLst/>
                <a:latin typeface="Arial" panose="020B0604020202020204" pitchFamily="34" charset="0"/>
                <a:cs typeface="Arial" panose="020B0604020202020204" pitchFamily="34" charset="0"/>
              </a:rPr>
              <a:t>   </a:t>
            </a:r>
            <a:r>
              <a:rPr lang="en-US" sz="9600" dirty="0">
                <a:solidFill>
                  <a:srgbClr val="000000"/>
                </a:solidFill>
                <a:latin typeface="Arial" panose="020B0604020202020204" pitchFamily="34" charset="0"/>
                <a:cs typeface="Arial" panose="020B0604020202020204" pitchFamily="34" charset="0"/>
              </a:rPr>
              <a:t>Fri</a:t>
            </a:r>
            <a:r>
              <a:rPr lang="en-US" sz="9600" b="0" i="0" dirty="0">
                <a:solidFill>
                  <a:srgbClr val="000000"/>
                </a:solidFill>
                <a:effectLst/>
                <a:latin typeface="Arial" panose="020B0604020202020204" pitchFamily="34" charset="0"/>
                <a:cs typeface="Arial" panose="020B0604020202020204" pitchFamily="34" charset="0"/>
              </a:rPr>
              <a:t>day </a:t>
            </a:r>
            <a:r>
              <a:rPr lang="en-US" sz="9600" dirty="0">
                <a:solidFill>
                  <a:srgbClr val="000000"/>
                </a:solidFill>
                <a:latin typeface="Arial" panose="020B0604020202020204" pitchFamily="34" charset="0"/>
                <a:cs typeface="Arial" panose="020B0604020202020204" pitchFamily="34" charset="0"/>
              </a:rPr>
              <a:t>19</a:t>
            </a:r>
            <a:r>
              <a:rPr lang="en-US" sz="9600" b="0" i="0" baseline="30000" dirty="0">
                <a:solidFill>
                  <a:srgbClr val="000000"/>
                </a:solidFill>
                <a:effectLst/>
                <a:latin typeface="Arial" panose="020B0604020202020204" pitchFamily="34" charset="0"/>
                <a:cs typeface="Arial" panose="020B0604020202020204" pitchFamily="34" charset="0"/>
              </a:rPr>
              <a:t>th</a:t>
            </a:r>
            <a:r>
              <a:rPr lang="en-US" sz="9600" b="0" i="0" dirty="0">
                <a:solidFill>
                  <a:srgbClr val="000000"/>
                </a:solidFill>
                <a:effectLst/>
                <a:latin typeface="Arial" panose="020B0604020202020204" pitchFamily="34" charset="0"/>
                <a:cs typeface="Arial" panose="020B0604020202020204" pitchFamily="34" charset="0"/>
              </a:rPr>
              <a:t> December early finish 1:30pm </a:t>
            </a:r>
          </a:p>
          <a:p>
            <a:pPr algn="l" rtl="0" fontAlgn="base">
              <a:buFont typeface="Arial" panose="020B0604020202020204" pitchFamily="34" charset="0"/>
              <a:buChar char="•"/>
            </a:pPr>
            <a:endParaRPr lang="en-GB" sz="9600" b="0" i="0" u="none" strike="noStrike" dirty="0">
              <a:solidFill>
                <a:srgbClr val="000000"/>
              </a:solidFill>
              <a:effectLst/>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3068977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3063875"/>
          </a:xfrm>
        </p:spPr>
        <p:txBody>
          <a:bodyPr/>
          <a:lstStyle/>
          <a:p>
            <a:pPr algn="ctr"/>
            <a:r>
              <a:rPr lang="en-GB" b="1" u="sng" dirty="0">
                <a:latin typeface="Arial" panose="020B0604020202020204" pitchFamily="34" charset="0"/>
                <a:cs typeface="Arial" panose="020B0604020202020204" pitchFamily="34" charset="0"/>
              </a:rPr>
              <a:t>Thank you </a:t>
            </a:r>
            <a:r>
              <a:rPr lang="en-GB" dirty="0">
                <a:latin typeface="Arial" panose="020B0604020202020204" pitchFamily="34" charset="0"/>
                <a:cs typeface="Arial" panose="020B0604020202020204" pitchFamily="34" charset="0"/>
              </a:rPr>
              <a:t>for joining our Year 1 Workshop</a:t>
            </a:r>
            <a:br>
              <a:rPr lang="en-GB" dirty="0">
                <a:latin typeface="Arial" panose="020B0604020202020204" pitchFamily="34" charset="0"/>
                <a:cs typeface="Arial" panose="020B0604020202020204" pitchFamily="34" charset="0"/>
              </a:rPr>
            </a:b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Any Questions?</a:t>
            </a:r>
          </a:p>
        </p:txBody>
      </p:sp>
    </p:spTree>
    <p:extLst>
      <p:ext uri="{BB962C8B-B14F-4D97-AF65-F5344CB8AC3E}">
        <p14:creationId xmlns:p14="http://schemas.microsoft.com/office/powerpoint/2010/main" val="29026464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1cb47aad-5c8d-40bf-b9c1-93cca5e1f605">
      <Terms xmlns="http://schemas.microsoft.com/office/infopath/2007/PartnerControls"/>
    </lcf76f155ced4ddcb4097134ff3c332f>
    <TaxCatchAll xmlns="28e145ab-f759-4b0c-85f3-55011be2f771"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362709062AF1F48BE6AA34E618609FA" ma:contentTypeVersion="17" ma:contentTypeDescription="Create a new document." ma:contentTypeScope="" ma:versionID="f0143bec74e3e404f8d6f87f3532bb15">
  <xsd:schema xmlns:xsd="http://www.w3.org/2001/XMLSchema" xmlns:xs="http://www.w3.org/2001/XMLSchema" xmlns:p="http://schemas.microsoft.com/office/2006/metadata/properties" xmlns:ns2="1cb47aad-5c8d-40bf-b9c1-93cca5e1f605" xmlns:ns3="28e145ab-f759-4b0c-85f3-55011be2f771" targetNamespace="http://schemas.microsoft.com/office/2006/metadata/properties" ma:root="true" ma:fieldsID="8f91465f756b8eb166f4a38b87aa853d" ns2:_="" ns3:_="">
    <xsd:import namespace="1cb47aad-5c8d-40bf-b9c1-93cca5e1f605"/>
    <xsd:import namespace="28e145ab-f759-4b0c-85f3-55011be2f771"/>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LengthInSeconds" minOccurs="0"/>
                <xsd:element ref="ns2:lcf76f155ced4ddcb4097134ff3c332f" minOccurs="0"/>
                <xsd:element ref="ns3:TaxCatchAll"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b47aad-5c8d-40bf-b9c1-93cca5e1f60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ce382e0-7c1e-428d-8ddd-e3a3a478407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8e145ab-f759-4b0c-85f3-55011be2f771"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71796a52-ddb6-4b7f-94df-02fa63f0829f}" ma:internalName="TaxCatchAll" ma:showField="CatchAllData" ma:web="28e145ab-f759-4b0c-85f3-55011be2f77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F8B96A2-BAB7-40A6-9D6B-722968BF4E9A}">
  <ds:schemaRefs>
    <ds:schemaRef ds:uri="http://schemas.microsoft.com/office/2006/metadata/properties"/>
    <ds:schemaRef ds:uri="http://schemas.microsoft.com/office/infopath/2007/PartnerControls"/>
    <ds:schemaRef ds:uri="1cb47aad-5c8d-40bf-b9c1-93cca5e1f605"/>
    <ds:schemaRef ds:uri="28e145ab-f759-4b0c-85f3-55011be2f771"/>
  </ds:schemaRefs>
</ds:datastoreItem>
</file>

<file path=customXml/itemProps2.xml><?xml version="1.0" encoding="utf-8"?>
<ds:datastoreItem xmlns:ds="http://schemas.openxmlformats.org/officeDocument/2006/customXml" ds:itemID="{4B0E8537-99B9-4B82-8B24-D85F27F8E59E}">
  <ds:schemaRefs>
    <ds:schemaRef ds:uri="http://schemas.microsoft.com/sharepoint/v3/contenttype/forms"/>
  </ds:schemaRefs>
</ds:datastoreItem>
</file>

<file path=customXml/itemProps3.xml><?xml version="1.0" encoding="utf-8"?>
<ds:datastoreItem xmlns:ds="http://schemas.openxmlformats.org/officeDocument/2006/customXml" ds:itemID="{BFAB0B5D-48AA-4535-8B9F-5CBA75CB35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b47aad-5c8d-40bf-b9c1-93cca5e1f605"/>
    <ds:schemaRef ds:uri="28e145ab-f759-4b0c-85f3-55011be2f77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600</TotalTime>
  <Words>1707</Words>
  <Application>Microsoft Office PowerPoint</Application>
  <PresentationFormat>Widescreen</PresentationFormat>
  <Paragraphs>175</Paragraphs>
  <Slides>25</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 CENA</vt:lpstr>
      <vt:lpstr>Arial</vt:lpstr>
      <vt:lpstr>Calibri</vt:lpstr>
      <vt:lpstr>Calibri Light</vt:lpstr>
      <vt:lpstr>Roboto</vt:lpstr>
      <vt:lpstr>Office Theme</vt:lpstr>
      <vt:lpstr> Welcome to Year 1</vt:lpstr>
      <vt:lpstr>Meet the Team</vt:lpstr>
      <vt:lpstr>Being ready for school</vt:lpstr>
      <vt:lpstr>Attend today, Achieve tomorrow!</vt:lpstr>
      <vt:lpstr>PowerPoint Presentation</vt:lpstr>
      <vt:lpstr>Girl’s Uniform</vt:lpstr>
      <vt:lpstr>Boy’s Uniform</vt:lpstr>
      <vt:lpstr>PE Kit Reminders</vt:lpstr>
      <vt:lpstr>Class Timetable</vt:lpstr>
      <vt:lpstr>Year 1 Curriculum Map</vt:lpstr>
      <vt:lpstr>Year 1 Curriculum Map</vt:lpstr>
      <vt:lpstr>Statutory Assessment Information</vt:lpstr>
      <vt:lpstr>Links to website</vt:lpstr>
      <vt:lpstr>PowerPoint Presentation</vt:lpstr>
      <vt:lpstr>Communication Reminders</vt:lpstr>
      <vt:lpstr>Home-Learning</vt:lpstr>
      <vt:lpstr>Reading at Home</vt:lpstr>
      <vt:lpstr>PowerPoint Presentation</vt:lpstr>
      <vt:lpstr>Interventions that could be used to support your child</vt:lpstr>
      <vt:lpstr>Year 1 Key learning statements - Reading</vt:lpstr>
      <vt:lpstr>Year 1 Key learning statements - Writing</vt:lpstr>
      <vt:lpstr>Year 1 Key learning statements - Maths</vt:lpstr>
      <vt:lpstr>Year 1 Key learning statements – Maths continued</vt:lpstr>
      <vt:lpstr>Key Dates</vt:lpstr>
      <vt:lpstr>Thank you for joining our Year 1 Workshop  Any Questions?</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DelacroixR</dc:creator>
  <cp:lastModifiedBy>Sayan Ertac</cp:lastModifiedBy>
  <cp:revision>42</cp:revision>
  <cp:lastPrinted>2022-09-20T11:53:31Z</cp:lastPrinted>
  <dcterms:created xsi:type="dcterms:W3CDTF">2020-09-06T13:17:39Z</dcterms:created>
  <dcterms:modified xsi:type="dcterms:W3CDTF">2025-09-08T07:50:03Z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0x0101000362709062AF1F48BE6AA34E618609FA</vt:lpwstr>
  </property>
</Properties>
</file>