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sldIdLst>
    <p:sldId id="258" r:id="rId5"/>
    <p:sldId id="305" r:id="rId6"/>
    <p:sldId id="295" r:id="rId7"/>
    <p:sldId id="312" r:id="rId8"/>
    <p:sldId id="313" r:id="rId9"/>
    <p:sldId id="315" r:id="rId10"/>
    <p:sldId id="316" r:id="rId11"/>
    <p:sldId id="293" r:id="rId12"/>
    <p:sldId id="292" r:id="rId13"/>
    <p:sldId id="317" r:id="rId14"/>
    <p:sldId id="318" r:id="rId15"/>
    <p:sldId id="311" r:id="rId16"/>
    <p:sldId id="319" r:id="rId17"/>
    <p:sldId id="320" r:id="rId18"/>
    <p:sldId id="321" r:id="rId19"/>
    <p:sldId id="291" r:id="rId20"/>
    <p:sldId id="265" r:id="rId21"/>
    <p:sldId id="282" r:id="rId22"/>
    <p:sldId id="267" r:id="rId23"/>
    <p:sldId id="269" r:id="rId24"/>
    <p:sldId id="272" r:id="rId25"/>
    <p:sldId id="273" r:id="rId26"/>
    <p:sldId id="274" r:id="rId27"/>
    <p:sldId id="309" r:id="rId28"/>
    <p:sldId id="271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7E5446-D738-452A-A883-D5B4D25E7FA7}" v="1" dt="2025-09-06T19:28:26.3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a Zinonos" userId="7dab4563-ba45-48a9-973e-a7339898bce5" providerId="ADAL" clId="{0F7E5446-D738-452A-A883-D5B4D25E7FA7}"/>
    <pc:docChg chg="custSel modSld sldOrd">
      <pc:chgData name="Angela Zinonos" userId="7dab4563-ba45-48a9-973e-a7339898bce5" providerId="ADAL" clId="{0F7E5446-D738-452A-A883-D5B4D25E7FA7}" dt="2025-09-09T07:48:42.406" v="31" actId="5793"/>
      <pc:docMkLst>
        <pc:docMk/>
      </pc:docMkLst>
      <pc:sldChg chg="ord">
        <pc:chgData name="Angela Zinonos" userId="7dab4563-ba45-48a9-973e-a7339898bce5" providerId="ADAL" clId="{0F7E5446-D738-452A-A883-D5B4D25E7FA7}" dt="2025-09-09T07:48:23.287" v="10"/>
        <pc:sldMkLst>
          <pc:docMk/>
          <pc:sldMk cId="1070338590" sldId="258"/>
        </pc:sldMkLst>
      </pc:sldChg>
      <pc:sldChg chg="modSp mod">
        <pc:chgData name="Angela Zinonos" userId="7dab4563-ba45-48a9-973e-a7339898bce5" providerId="ADAL" clId="{0F7E5446-D738-452A-A883-D5B4D25E7FA7}" dt="2025-09-06T19:26:29.491" v="3" actId="20577"/>
        <pc:sldMkLst>
          <pc:docMk/>
          <pc:sldMk cId="916880875" sldId="265"/>
        </pc:sldMkLst>
        <pc:spChg chg="mod">
          <ac:chgData name="Angela Zinonos" userId="7dab4563-ba45-48a9-973e-a7339898bce5" providerId="ADAL" clId="{0F7E5446-D738-452A-A883-D5B4D25E7FA7}" dt="2025-09-06T19:26:29.491" v="3" actId="20577"/>
          <ac:spMkLst>
            <pc:docMk/>
            <pc:sldMk cId="916880875" sldId="265"/>
            <ac:spMk id="3" creationId="{00000000-0000-0000-0000-000000000000}"/>
          </ac:spMkLst>
        </pc:spChg>
      </pc:sldChg>
      <pc:sldChg chg="addSp delSp modSp mod">
        <pc:chgData name="Angela Zinonos" userId="7dab4563-ba45-48a9-973e-a7339898bce5" providerId="ADAL" clId="{0F7E5446-D738-452A-A883-D5B4D25E7FA7}" dt="2025-09-06T19:28:35.195" v="8" actId="14100"/>
        <pc:sldMkLst>
          <pc:docMk/>
          <pc:sldMk cId="1901161713" sldId="292"/>
        </pc:sldMkLst>
        <pc:picChg chg="add mod">
          <ac:chgData name="Angela Zinonos" userId="7dab4563-ba45-48a9-973e-a7339898bce5" providerId="ADAL" clId="{0F7E5446-D738-452A-A883-D5B4D25E7FA7}" dt="2025-09-06T19:28:35.195" v="8" actId="14100"/>
          <ac:picMkLst>
            <pc:docMk/>
            <pc:sldMk cId="1901161713" sldId="292"/>
            <ac:picMk id="4" creationId="{35C08980-1C9D-F7A2-1E0B-DD61EC487EAC}"/>
          </ac:picMkLst>
        </pc:picChg>
      </pc:sldChg>
      <pc:sldChg chg="modSp mod">
        <pc:chgData name="Angela Zinonos" userId="7dab4563-ba45-48a9-973e-a7339898bce5" providerId="ADAL" clId="{0F7E5446-D738-452A-A883-D5B4D25E7FA7}" dt="2025-09-09T07:48:42.406" v="31" actId="5793"/>
        <pc:sldMkLst>
          <pc:docMk/>
          <pc:sldMk cId="1306897705" sldId="309"/>
        </pc:sldMkLst>
        <pc:spChg chg="mod">
          <ac:chgData name="Angela Zinonos" userId="7dab4563-ba45-48a9-973e-a7339898bce5" providerId="ADAL" clId="{0F7E5446-D738-452A-A883-D5B4D25E7FA7}" dt="2025-09-09T07:48:42.406" v="31" actId="5793"/>
          <ac:spMkLst>
            <pc:docMk/>
            <pc:sldMk cId="1306897705" sldId="309"/>
            <ac:spMk id="3" creationId="{093B6CA6-FD6D-4C8D-AA17-A873F81C82B9}"/>
          </ac:spMkLst>
        </pc:spChg>
      </pc:sldChg>
    </pc:docChg>
  </pc:docChgLst>
  <pc:docChgLst>
    <pc:chgData name="Angela Zinonos" userId="7dab4563-ba45-48a9-973e-a7339898bce5" providerId="ADAL" clId="{AEDB2B7A-C0CE-4270-BBB9-2E16F9D0BAA8}"/>
    <pc:docChg chg="custSel modSld">
      <pc:chgData name="Angela Zinonos" userId="7dab4563-ba45-48a9-973e-a7339898bce5" providerId="ADAL" clId="{AEDB2B7A-C0CE-4270-BBB9-2E16F9D0BAA8}" dt="2025-09-05T09:56:50.379" v="230" actId="207"/>
      <pc:docMkLst>
        <pc:docMk/>
      </pc:docMkLst>
      <pc:sldChg chg="modSp mod">
        <pc:chgData name="Angela Zinonos" userId="7dab4563-ba45-48a9-973e-a7339898bce5" providerId="ADAL" clId="{AEDB2B7A-C0CE-4270-BBB9-2E16F9D0BAA8}" dt="2025-09-05T09:45:58.070" v="14" actId="207"/>
        <pc:sldMkLst>
          <pc:docMk/>
          <pc:sldMk cId="916880875" sldId="265"/>
        </pc:sldMkLst>
        <pc:spChg chg="mod">
          <ac:chgData name="Angela Zinonos" userId="7dab4563-ba45-48a9-973e-a7339898bce5" providerId="ADAL" clId="{AEDB2B7A-C0CE-4270-BBB9-2E16F9D0BAA8}" dt="2025-09-05T09:45:58.070" v="14" actId="207"/>
          <ac:spMkLst>
            <pc:docMk/>
            <pc:sldMk cId="916880875" sldId="265"/>
            <ac:spMk id="3" creationId="{00000000-0000-0000-0000-000000000000}"/>
          </ac:spMkLst>
        </pc:spChg>
      </pc:sldChg>
      <pc:sldChg chg="modSp mod">
        <pc:chgData name="Angela Zinonos" userId="7dab4563-ba45-48a9-973e-a7339898bce5" providerId="ADAL" clId="{AEDB2B7A-C0CE-4270-BBB9-2E16F9D0BAA8}" dt="2025-09-05T09:56:50.379" v="230" actId="207"/>
        <pc:sldMkLst>
          <pc:docMk/>
          <pc:sldMk cId="1306897705" sldId="309"/>
        </pc:sldMkLst>
        <pc:spChg chg="mod">
          <ac:chgData name="Angela Zinonos" userId="7dab4563-ba45-48a9-973e-a7339898bce5" providerId="ADAL" clId="{AEDB2B7A-C0CE-4270-BBB9-2E16F9D0BAA8}" dt="2025-09-05T09:56:50.379" v="230" actId="207"/>
          <ac:spMkLst>
            <pc:docMk/>
            <pc:sldMk cId="1306897705" sldId="309"/>
            <ac:spMk id="3" creationId="{093B6CA6-FD6D-4C8D-AA17-A873F81C82B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423F-C7F3-492C-9548-CE32FB4F772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1B1F8-9D6C-4491-8DCB-D7EDF3A56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8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514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Mrs Conroy is split between two classes, fortunate to have other adults</a:t>
            </a:r>
          </a:p>
          <a:p>
            <a:r>
              <a:rPr lang="en-GB"/>
              <a:t>PPA/Leadership days – we aim to be consistent but my leadership day does change each half term to cover Mr </a:t>
            </a:r>
            <a:r>
              <a:rPr lang="en-GB" err="1"/>
              <a:t>Horleston</a:t>
            </a:r>
            <a:r>
              <a:rPr lang="en-GB"/>
              <a:t> – I am also carrying out an NPQH course, to minimise impact on the children I will move my day out of class to ensure the class is being covered by either myself or Mrs De la Croix.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9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Names on everything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62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Letter home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90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84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8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72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24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559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89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148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4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63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61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0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50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18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0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08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50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3E32-8D6A-480F-9B2C-C851FABB1F1E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1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digswell.Herts.sch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819" y="271194"/>
            <a:ext cx="10619552" cy="1357581"/>
          </a:xfrm>
        </p:spPr>
        <p:txBody>
          <a:bodyPr>
            <a:noAutofit/>
          </a:bodyPr>
          <a:lstStyle/>
          <a:p>
            <a:br>
              <a:rPr lang="en-GB" sz="9600" dirty="0">
                <a:latin typeface="AR CENA" panose="02000000000000000000" pitchFamily="2" charset="0"/>
              </a:rPr>
            </a:br>
            <a:r>
              <a:rPr lang="en-GB" sz="7200" dirty="0">
                <a:latin typeface="AR CENA" panose="02000000000000000000" pitchFamily="2" charset="0"/>
              </a:rPr>
              <a:t>Welcome to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080" y="4373541"/>
            <a:ext cx="11925837" cy="1229237"/>
          </a:xfrm>
        </p:spPr>
        <p:txBody>
          <a:bodyPr>
            <a:normAutofit/>
          </a:bodyPr>
          <a:lstStyle/>
          <a:p>
            <a:r>
              <a:rPr lang="en-GB" sz="3200" i="1">
                <a:latin typeface="AR CENA" panose="02000000000000000000" pitchFamily="2" charset="0"/>
              </a:rPr>
              <a:t>Diversity, Inclusion, Belonging</a:t>
            </a:r>
            <a:endParaRPr lang="en-GB" sz="3200" i="1" dirty="0">
              <a:latin typeface="AR CENA" panose="02000000000000000000" pitchFamily="2" charset="0"/>
            </a:endParaRPr>
          </a:p>
        </p:txBody>
      </p:sp>
      <p:pic>
        <p:nvPicPr>
          <p:cNvPr id="7" name="Picture 6" descr="Four%20Swannes%20School%20LOGO%2002-07b&amp;w">
            <a:extLst>
              <a:ext uri="{FF2B5EF4-FFF2-40B4-BE49-F238E27FC236}">
                <a16:creationId xmlns:a16="http://schemas.microsoft.com/office/drawing/2014/main" id="{8A93E7B5-A641-52A3-B998-FAB035737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8" y="2484459"/>
            <a:ext cx="3657600" cy="147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0338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Meet the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5207"/>
            <a:ext cx="10515600" cy="4351338"/>
          </a:xfrm>
        </p:spPr>
        <p:txBody>
          <a:bodyPr>
            <a:normAutofit/>
          </a:bodyPr>
          <a:lstStyle/>
          <a:p>
            <a:r>
              <a:rPr lang="en-GB" b="1" dirty="0"/>
              <a:t>Class Teacher: </a:t>
            </a:r>
            <a:r>
              <a:rPr lang="en-GB" dirty="0"/>
              <a:t>Angela Zinonos (Mrs Z to most of the children)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Teaching Assistant</a:t>
            </a:r>
            <a:r>
              <a:rPr lang="en-GB" dirty="0"/>
              <a:t>: </a:t>
            </a:r>
          </a:p>
          <a:p>
            <a:endParaRPr lang="en-GB" dirty="0"/>
          </a:p>
          <a:p>
            <a:r>
              <a:rPr lang="en-GB" b="1" dirty="0"/>
              <a:t>Other adults: </a:t>
            </a:r>
            <a:r>
              <a:rPr lang="en-GB" dirty="0"/>
              <a:t>Miss Martin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496" y="4001294"/>
            <a:ext cx="3432345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7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Being ready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144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The gate is open from 8:35am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The whistle is blown at 8:45am</a:t>
            </a:r>
          </a:p>
          <a:p>
            <a:r>
              <a:rPr lang="en-GB" dirty="0"/>
              <a:t>The register is taken straight away – really important that children arrive on time.</a:t>
            </a:r>
          </a:p>
          <a:p>
            <a:r>
              <a:rPr lang="en-GB" dirty="0"/>
              <a:t>Dressed appropriately for the weather (named coats in winter)</a:t>
            </a:r>
          </a:p>
          <a:p>
            <a:r>
              <a:rPr lang="en-GB" dirty="0"/>
              <a:t>Water bottle brought to school each day</a:t>
            </a:r>
          </a:p>
          <a:p>
            <a:r>
              <a:rPr lang="en-GB" dirty="0"/>
              <a:t>A healthy snack can also be brought in for break time (no crisps or chocolate)</a:t>
            </a:r>
          </a:p>
          <a:p>
            <a:r>
              <a:rPr lang="en-GB" dirty="0"/>
              <a:t>Reading book and reading record brought to school each day – please make sure their reading book is in their school bag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657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99BA9-340F-A898-713E-5040A9A1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Attend today, Achieve tomorrow!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70809-1F21-A5A5-EF97-769EFB90F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1672"/>
            <a:ext cx="10515600" cy="461529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solidFill>
                  <a:srgbClr val="111111"/>
                </a:solidFill>
                <a:latin typeface="-apple-system"/>
              </a:rPr>
              <a:t>Repeatedly missing school can have a significant long term impact on a child's learning</a:t>
            </a:r>
            <a:endParaRPr lang="en-GB" b="0" i="0" dirty="0">
              <a:solidFill>
                <a:srgbClr val="111111"/>
              </a:solidFill>
              <a:effectLst/>
              <a:latin typeface="-apple-system"/>
            </a:endParaRPr>
          </a:p>
          <a:p>
            <a:endParaRPr lang="en-GB" dirty="0"/>
          </a:p>
          <a:p>
            <a:pPr algn="l" fontAlgn="base"/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Pupils who miss between 10 and 20% of school (that’s 19 to 38 days per year) stand only a 35% chance of achieving five or more good GCSEs, compared to 73% of those who miss fewer than 5% of school days.</a:t>
            </a:r>
          </a:p>
          <a:p>
            <a:pPr marL="0" indent="0" algn="l" fontAlgn="base">
              <a:buNone/>
            </a:pPr>
            <a:endParaRPr lang="en-GB" b="0" i="0" dirty="0">
              <a:solidFill>
                <a:srgbClr val="333333"/>
              </a:solidFill>
              <a:effectLst/>
              <a:latin typeface="Nunito" pitchFamily="2" charset="0"/>
            </a:endParaRPr>
          </a:p>
          <a:p>
            <a:pPr fontAlgn="base"/>
            <a:r>
              <a:rPr lang="en-GB" dirty="0">
                <a:solidFill>
                  <a:srgbClr val="333333"/>
                </a:solidFill>
                <a:latin typeface="Nunito"/>
              </a:rPr>
              <a:t>Friendships can</a:t>
            </a:r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 be affected by persistent absence, too: it can be hard for a child who misses lots of school to form relationships with their classmates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3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4E68D-7BA7-A0DD-B6FD-B8DD30E33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5BE94-7FCF-99D8-4A27-5A26E7AC0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90048"/>
            <a:ext cx="10515600" cy="142611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A501F-9F54-637A-725E-7CF579050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3016" y="0"/>
            <a:ext cx="12192000" cy="49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75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2C46D-D6F5-43BD-7571-828D133B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Girls' Uniform</a:t>
            </a:r>
          </a:p>
        </p:txBody>
      </p:sp>
      <p:pic>
        <p:nvPicPr>
          <p:cNvPr id="5" name="Content Placeholder 4" descr="A table with black text&#10;&#10;Description automatically generated">
            <a:extLst>
              <a:ext uri="{FF2B5EF4-FFF2-40B4-BE49-F238E27FC236}">
                <a16:creationId xmlns:a16="http://schemas.microsoft.com/office/drawing/2014/main" id="{AC109FE9-47E3-2E15-2148-B2F065A1B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135" y="1559428"/>
            <a:ext cx="10256931" cy="4933447"/>
          </a:xfrm>
        </p:spPr>
      </p:pic>
    </p:spTree>
    <p:extLst>
      <p:ext uri="{BB962C8B-B14F-4D97-AF65-F5344CB8AC3E}">
        <p14:creationId xmlns:p14="http://schemas.microsoft.com/office/powerpoint/2010/main" val="47258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2E5C9-DD93-A624-771F-7F40BEE3B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Boys' Uniform</a:t>
            </a:r>
          </a:p>
        </p:txBody>
      </p:sp>
      <p:pic>
        <p:nvPicPr>
          <p:cNvPr id="5" name="Content Placeholder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7A3DE50A-EB45-3483-5396-4B92F300C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422874"/>
            <a:ext cx="10699679" cy="4685910"/>
          </a:xfrm>
        </p:spPr>
      </p:pic>
    </p:spTree>
    <p:extLst>
      <p:ext uri="{BB962C8B-B14F-4D97-AF65-F5344CB8AC3E}">
        <p14:creationId xmlns:p14="http://schemas.microsoft.com/office/powerpoint/2010/main" val="422367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Kit Reminders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2063" y="1690688"/>
            <a:ext cx="55164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141414"/>
                </a:solidFill>
                <a:latin typeface="Roboto" panose="02000000000000000000" pitchFamily="2" charset="0"/>
              </a:rPr>
              <a:t>PE Kit</a:t>
            </a:r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white, round neck, t-shirt (school logo optional)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 shorts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black/grey/dark blue joggers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School jumper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Trainers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685" y="1690688"/>
            <a:ext cx="51303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>
                <a:solidFill>
                  <a:srgbClr val="141414"/>
                </a:solidFill>
                <a:latin typeface="Roboto" panose="02000000000000000000" pitchFamily="2" charset="0"/>
              </a:rPr>
              <a:t>PE Kit Expectations</a:t>
            </a:r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better for PE Kits to be left in school every day.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our preference that PE kits are taken home and washed weekly.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Children will be able to do PE kit in their school uniform as long as their footwear is deemed safe for the activity being carried out. 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isn’t in school then a quick conversation between the class teacher and parent will take place.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 missing on a regular basis e.g. 3 weeks in a row then suitable consequences will be applied.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63BA004E-3F05-E825-28D1-612233D89E31}"/>
              </a:ext>
            </a:extLst>
          </p:cNvPr>
          <p:cNvSpPr/>
          <p:nvPr/>
        </p:nvSpPr>
        <p:spPr>
          <a:xfrm>
            <a:off x="452063" y="4366517"/>
            <a:ext cx="4818580" cy="1880171"/>
          </a:xfrm>
          <a:prstGeom prst="bevel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Year  have PE on Monday and Fridays from 14:00 until 15:00 </a:t>
            </a:r>
          </a:p>
        </p:txBody>
      </p:sp>
    </p:spTree>
    <p:extLst>
      <p:ext uri="{BB962C8B-B14F-4D97-AF65-F5344CB8AC3E}">
        <p14:creationId xmlns:p14="http://schemas.microsoft.com/office/powerpoint/2010/main" val="1542323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Class Timetable</a:t>
            </a:r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5C08980-1C9D-F7A2-1E0B-DD61EC487E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796" t="38001" r="25010" b="15222"/>
          <a:stretch>
            <a:fillRect/>
          </a:stretch>
        </p:blipFill>
        <p:spPr bwMode="auto">
          <a:xfrm>
            <a:off x="373104" y="1247233"/>
            <a:ext cx="11279831" cy="54325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01161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CEB1F-244D-D3EC-AE9C-2900D51B5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 to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63F19-FBB2-0EE8-845E-0E69BA554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Lots of class information can be found on the school website</a:t>
            </a:r>
          </a:p>
          <a:p>
            <a:r>
              <a:rPr lang="en-GB" dirty="0"/>
              <a:t>We regularly update our class page with photos and videos of our 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B13207-5A4C-34BB-1FC3-0BB4C3CEC4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16" b="32134"/>
          <a:stretch/>
        </p:blipFill>
        <p:spPr>
          <a:xfrm>
            <a:off x="1119883" y="3244039"/>
            <a:ext cx="9102903" cy="324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5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58E31-51BB-BEBF-0488-C1516B510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red screen&#10;&#10;Description automatically generated">
            <a:extLst>
              <a:ext uri="{FF2B5EF4-FFF2-40B4-BE49-F238E27FC236}">
                <a16:creationId xmlns:a16="http://schemas.microsoft.com/office/drawing/2014/main" id="{30EBB855-DFCA-BE48-9D2C-86633821E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3" y="365125"/>
            <a:ext cx="11042331" cy="6103714"/>
          </a:xfrm>
        </p:spPr>
      </p:pic>
    </p:spTree>
    <p:extLst>
      <p:ext uri="{BB962C8B-B14F-4D97-AF65-F5344CB8AC3E}">
        <p14:creationId xmlns:p14="http://schemas.microsoft.com/office/powerpoint/2010/main" val="309442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60653-4594-16C4-6692-B3A1D9B9E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 Curriculum Map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93C98-747E-213B-DA26-418390E8DC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20" t="24595" r="17239" b="5402"/>
          <a:stretch>
            <a:fillRect/>
          </a:stretch>
        </p:blipFill>
        <p:spPr bwMode="auto">
          <a:xfrm>
            <a:off x="344774" y="1343425"/>
            <a:ext cx="9548734" cy="52854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3047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48758E2-12F4-0F2B-E32C-C99593694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604" t="29956" r="22225" b="4141"/>
          <a:stretch>
            <a:fillRect/>
          </a:stretch>
        </p:blipFill>
        <p:spPr bwMode="auto">
          <a:xfrm>
            <a:off x="328641" y="434715"/>
            <a:ext cx="10108054" cy="62508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88444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451B426-AAEE-6930-F741-C6C710004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106" t="27433" r="21892" b="9186"/>
          <a:stretch>
            <a:fillRect/>
          </a:stretch>
        </p:blipFill>
        <p:spPr bwMode="auto">
          <a:xfrm>
            <a:off x="138321" y="509666"/>
            <a:ext cx="10384402" cy="60860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6145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0FA58B-F82D-4AEB-1608-608F42E8E0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106" t="33109" r="22058" b="23061"/>
          <a:stretch>
            <a:fillRect/>
          </a:stretch>
        </p:blipFill>
        <p:spPr bwMode="auto">
          <a:xfrm>
            <a:off x="170482" y="265251"/>
            <a:ext cx="11929973" cy="48491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4907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Communication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urgent messages should be communicated to the </a:t>
            </a:r>
            <a:r>
              <a:rPr lang="en-GB" u="sng" dirty="0"/>
              <a:t>School Office </a:t>
            </a:r>
            <a:r>
              <a:rPr lang="en-GB" dirty="0"/>
              <a:t>via telephone or in person on the day.</a:t>
            </a:r>
          </a:p>
          <a:p>
            <a:r>
              <a:rPr lang="en-GB" dirty="0"/>
              <a:t>Feel free to pass a note or a letter to the office in the morning if needed.</a:t>
            </a:r>
          </a:p>
          <a:p>
            <a:r>
              <a:rPr lang="en-GB" dirty="0"/>
              <a:t>All non-urgent messages that you wish to communicate via email should be directed to the School Office on </a:t>
            </a:r>
            <a:r>
              <a:rPr lang="en-GB" dirty="0">
                <a:hlinkClick r:id="rId3"/>
              </a:rPr>
              <a:t>admin@fourswannes.herts.sch.uk</a:t>
            </a:r>
            <a:r>
              <a:rPr lang="en-GB" dirty="0"/>
              <a:t> – in the subject heading you can state who you wish the email to be forwarded to.</a:t>
            </a:r>
          </a:p>
          <a:p>
            <a:r>
              <a:rPr lang="en-GB" dirty="0"/>
              <a:t>To make an appointment with the class teacher, please speak to the school office or telephone the school office on </a:t>
            </a:r>
            <a:r>
              <a:rPr lang="en-GB" b="1" i="0" dirty="0">
                <a:effectLst/>
                <a:latin typeface="Open Sans" panose="020F0502020204030204" pitchFamily="34" charset="0"/>
              </a:rPr>
              <a:t>01992 763939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861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102" y="1071789"/>
            <a:ext cx="10682012" cy="5520204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>
                <a:latin typeface="Calibri"/>
                <a:ea typeface="Calibri"/>
                <a:cs typeface="Calibri"/>
              </a:rPr>
              <a:t>This Year we will continue to send home Home-Learning. Home-Learning will be sent home w/b  </a:t>
            </a:r>
            <a:r>
              <a:rPr lang="en-GB" sz="9600" b="1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11</a:t>
            </a:r>
            <a:r>
              <a:rPr lang="en-GB" sz="9600" b="1" baseline="300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GB" sz="9600" b="1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September</a:t>
            </a:r>
          </a:p>
          <a:p>
            <a:pPr marL="0" indent="0">
              <a:buNone/>
            </a:pPr>
            <a:endParaRPr lang="en-GB" sz="6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Sent home on a</a:t>
            </a:r>
            <a:r>
              <a:rPr lang="en-GB" sz="7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72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Thursday</a:t>
            </a:r>
            <a:r>
              <a:rPr lang="en-GB" sz="7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to be returned the following </a:t>
            </a:r>
            <a:r>
              <a:rPr lang="en-GB" sz="72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Monday</a:t>
            </a:r>
          </a:p>
          <a:p>
            <a:pPr marL="0" indent="0">
              <a:buNone/>
            </a:pPr>
            <a:endParaRPr lang="en-GB" sz="7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Comprehension or Grammar activity or linked to the topic/ book we are learning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Maths fluency activity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Additionally, we expect your child to : 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Practise times tables 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Practice phonics (f not in a spelling group)</a:t>
            </a:r>
          </a:p>
          <a:p>
            <a:r>
              <a:rPr lang="en-GB" sz="7200" dirty="0">
                <a:latin typeface="Calibri"/>
                <a:ea typeface="Calibri"/>
                <a:cs typeface="Calibri"/>
              </a:rPr>
              <a:t>Learn spellings (handed out on a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Thursday </a:t>
            </a:r>
            <a:r>
              <a:rPr lang="en-GB" sz="7200" dirty="0">
                <a:latin typeface="Calibri"/>
                <a:ea typeface="Calibri"/>
                <a:cs typeface="Calibri"/>
              </a:rPr>
              <a:t>for a test the following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Thursday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Read </a:t>
            </a: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at least </a:t>
            </a:r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3 x weekly with an adult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Your help in supporting your child with their home-learning is greatly appreciated.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is important that the children try their best with the activity set. Please let us know if your child is finding it difficult.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Feedback on home-learning is verbal.</a:t>
            </a:r>
            <a:endParaRPr lang="en-GB" sz="7200" dirty="0"/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9823" y="0"/>
            <a:ext cx="10515600" cy="1071789"/>
          </a:xfrm>
        </p:spPr>
        <p:txBody>
          <a:bodyPr/>
          <a:lstStyle/>
          <a:p>
            <a:pPr algn="ctr"/>
            <a:r>
              <a:rPr lang="en-GB" u="sng">
                <a:latin typeface="AR CENA" panose="02000000000000000000"/>
              </a:rPr>
              <a:t>Home-Learning</a:t>
            </a:r>
          </a:p>
        </p:txBody>
      </p:sp>
    </p:spTree>
    <p:extLst>
      <p:ext uri="{BB962C8B-B14F-4D97-AF65-F5344CB8AC3E}">
        <p14:creationId xmlns:p14="http://schemas.microsoft.com/office/powerpoint/2010/main" val="916880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/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63040"/>
            <a:ext cx="10863025" cy="485893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Children will develop their reading skills through a variety of opportunities including independent reading, guided reading and shared reading.</a:t>
            </a:r>
          </a:p>
          <a:p>
            <a:r>
              <a:rPr lang="en-GB" dirty="0"/>
              <a:t>How you can help at home:</a:t>
            </a:r>
          </a:p>
          <a:p>
            <a:pPr lvl="1"/>
            <a:r>
              <a:rPr lang="en-GB" dirty="0"/>
              <a:t>Children should be reading at home 3 times a week</a:t>
            </a:r>
          </a:p>
          <a:p>
            <a:pPr lvl="1"/>
            <a:r>
              <a:rPr lang="en-GB" dirty="0"/>
              <a:t>Talk about the book and ask questions.</a:t>
            </a:r>
            <a:endParaRPr lang="en-GB" dirty="0">
              <a:cs typeface="Calibri"/>
            </a:endParaRP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As soon as a book is finished, please return it so it can be exchanged for a new one</a:t>
            </a:r>
          </a:p>
          <a:p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024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857" y="260068"/>
            <a:ext cx="11587942" cy="1065494"/>
          </a:xfrm>
        </p:spPr>
        <p:txBody>
          <a:bodyPr>
            <a:normAutofit/>
          </a:bodyPr>
          <a:lstStyle/>
          <a:p>
            <a:r>
              <a:rPr lang="en-GB" sz="3200" u="sng">
                <a:latin typeface="AR CENA" panose="02000000000000000000"/>
              </a:rPr>
              <a:t>Interventions that could be used to support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062" y="1305650"/>
            <a:ext cx="10515600" cy="51916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Through our ongoing formative assessments, decisions over the weeks ahead will be made as to best help your child to make progress in their learning.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u="sng" dirty="0"/>
              <a:t>Interventions may include </a:t>
            </a:r>
            <a:r>
              <a:rPr lang="en-GB" dirty="0"/>
              <a:t>:</a:t>
            </a:r>
          </a:p>
          <a:p>
            <a:r>
              <a:rPr lang="en-GB" dirty="0"/>
              <a:t>Targeted / booster phonic groups</a:t>
            </a:r>
          </a:p>
          <a:p>
            <a:r>
              <a:rPr lang="en-GB" dirty="0"/>
              <a:t>Early morning Writing/ Reading and Maths groups</a:t>
            </a:r>
          </a:p>
          <a:p>
            <a:r>
              <a:rPr lang="en-GB" dirty="0"/>
              <a:t>Use of ‘Lexia’ for reading and phonics skills at home</a:t>
            </a:r>
          </a:p>
          <a:p>
            <a:r>
              <a:rPr lang="en-GB" dirty="0"/>
              <a:t>Social group activities led by familiar and trusted adults</a:t>
            </a:r>
          </a:p>
          <a:p>
            <a:r>
              <a:rPr lang="en-GB" dirty="0"/>
              <a:t>Additional fine-motor skills/ handwriting support</a:t>
            </a:r>
          </a:p>
          <a:p>
            <a:r>
              <a:rPr lang="en-GB" dirty="0"/>
              <a:t>Pre-teaching and guided teaching opportunities</a:t>
            </a:r>
          </a:p>
          <a:p>
            <a:r>
              <a:rPr lang="en-GB" dirty="0"/>
              <a:t>Drawing and Talking</a:t>
            </a:r>
          </a:p>
          <a:p>
            <a:r>
              <a:rPr lang="en-GB" dirty="0"/>
              <a:t>Protective Behaviours</a:t>
            </a:r>
          </a:p>
          <a:p>
            <a:r>
              <a:rPr lang="en-GB" dirty="0"/>
              <a:t>Lego Therapy</a:t>
            </a:r>
          </a:p>
          <a:p>
            <a:r>
              <a:rPr lang="en-GB" dirty="0"/>
              <a:t>Speech and Language support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317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874" y="156119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AR CENA"/>
              </a:rPr>
              <a:t>Year  Key learning statements - Reading</a:t>
            </a:r>
          </a:p>
        </p:txBody>
      </p:sp>
      <p:pic>
        <p:nvPicPr>
          <p:cNvPr id="3" name="Content Placeholder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A314BBD-A21A-0DCE-C33F-B0F14B6C7A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210" t="16217" r="26598" b="12880"/>
          <a:stretch>
            <a:fillRect/>
          </a:stretch>
        </p:blipFill>
        <p:spPr bwMode="auto">
          <a:xfrm>
            <a:off x="2907887" y="1481682"/>
            <a:ext cx="6376226" cy="49837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89464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" y="150540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AR CENA" panose="02000000000000000000"/>
              </a:rPr>
              <a:t>Year  Key learning statements - Writing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665" y="1587863"/>
            <a:ext cx="10752667" cy="5016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33C664-263F-0063-9139-6E555DF6C8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99" t="31217" r="36351" b="5087"/>
          <a:stretch>
            <a:fillRect/>
          </a:stretch>
        </p:blipFill>
        <p:spPr bwMode="auto">
          <a:xfrm>
            <a:off x="6677775" y="813320"/>
            <a:ext cx="5239405" cy="61169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81749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u="sng" dirty="0">
                <a:latin typeface="AR CENA"/>
              </a:rPr>
              <a:t>Year 2 Key learning statements - 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1A96A-8603-512B-D07B-D30383A9DD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23" t="25226" r="16741" b="33782"/>
          <a:stretch>
            <a:fillRect/>
          </a:stretch>
        </p:blipFill>
        <p:spPr bwMode="auto">
          <a:xfrm>
            <a:off x="0" y="1355828"/>
            <a:ext cx="12176208" cy="38607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39041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AR CENA"/>
              </a:rPr>
              <a:t>Year 2 Key learning statements – Maths cont’d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704946"/>
            <a:ext cx="1144926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defTabSz="914400">
              <a:buFont typeface="Arial" panose="020B0604020202020204" pitchFamily="34" charset="0"/>
              <a:buChar char="•"/>
              <a:defRPr sz="1500" u="sng">
                <a:solidFill>
                  <a:srgbClr val="3C5868"/>
                </a:solidFill>
                <a:latin typeface="XCCW Joined 14a"/>
                <a:ea typeface="XCCW Joined 14a"/>
                <a:cs typeface="XCCW Joined 14a"/>
                <a:sym typeface="XCCW Joined 14a"/>
              </a:defRPr>
            </a:pPr>
            <a:endParaRPr lang="en-GB" sz="2000" dirty="0"/>
          </a:p>
          <a:p>
            <a:endParaRPr lang="en-GB" b="1" dirty="0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7B0B640-0682-3A73-92CF-32CCC33BFF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86" t="84823" r="17904" b="3195"/>
          <a:stretch>
            <a:fillRect/>
          </a:stretch>
        </p:blipFill>
        <p:spPr bwMode="auto">
          <a:xfrm>
            <a:off x="171236" y="1538908"/>
            <a:ext cx="12393769" cy="11893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4221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F39E0-00BF-41AD-B1E7-FD3898C7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 (update with any trips etc that you know about from the start of term)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6CA6-FD6D-4C8D-AA17-A873F81C8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fontAlgn="base">
              <a:buNone/>
            </a:pPr>
            <a:endParaRPr lang="en-US" b="0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Half Term: 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Monday 27</a:t>
            </a:r>
            <a:r>
              <a:rPr lang="en-GB" b="0" i="0" u="none" strike="noStrike" baseline="3000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 October 2025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Parent Consultations: 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5</a:t>
            </a:r>
            <a:r>
              <a:rPr lang="en-GB" b="0" i="0" u="none" strike="noStrike" baseline="3000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-6</a:t>
            </a:r>
            <a:r>
              <a:rPr lang="en-GB" b="0" i="0" u="none" strike="noStrike" baseline="3000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 November 2025 for SEN Consultations 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Original: 11-12 November 2025</a:t>
            </a:r>
            <a:endParaRPr lang="en-US" dirty="0">
              <a:solidFill>
                <a:srgbClr val="00B0F0"/>
              </a:solidFill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Occasional Day: </a:t>
            </a:r>
            <a:r>
              <a:rPr lang="en-US" b="0" i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Week beginning 10</a:t>
            </a:r>
            <a:r>
              <a:rPr lang="en-US" b="0" i="0" baseline="3000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b="0" i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 November </a:t>
            </a:r>
            <a:r>
              <a:rPr lang="en-US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2025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Last Day of term: </a:t>
            </a:r>
            <a:r>
              <a:rPr lang="en-US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Friday 17</a:t>
            </a:r>
            <a:r>
              <a:rPr lang="en-US" b="0" i="0" baseline="3000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 July 2025</a:t>
            </a:r>
            <a:endParaRPr lang="en-GB" b="0" i="0" u="none" strike="noStrike" dirty="0">
              <a:solidFill>
                <a:srgbClr val="00B0F0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8977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63875"/>
          </a:xfrm>
        </p:spPr>
        <p:txBody>
          <a:bodyPr/>
          <a:lstStyle/>
          <a:p>
            <a:pPr algn="ctr"/>
            <a:r>
              <a:rPr lang="en-GB" b="1" u="sng" dirty="0"/>
              <a:t>Thank you </a:t>
            </a:r>
            <a:r>
              <a:rPr lang="en-GB" dirty="0"/>
              <a:t>for joining our </a:t>
            </a:r>
            <a:r>
              <a:rPr lang="en-GB"/>
              <a:t>Year  </a:t>
            </a:r>
            <a:r>
              <a:rPr lang="en-GB" dirty="0"/>
              <a:t>Workshop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902646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b47aad-5c8d-40bf-b9c1-93cca5e1f605">
      <Terms xmlns="http://schemas.microsoft.com/office/infopath/2007/PartnerControls"/>
    </lcf76f155ced4ddcb4097134ff3c332f>
    <TaxCatchAll xmlns="28e145ab-f759-4b0c-85f3-55011be2f77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62709062AF1F48BE6AA34E618609FA" ma:contentTypeVersion="18" ma:contentTypeDescription="Create a new document." ma:contentTypeScope="" ma:versionID="4d8806e3bfc3f28073b6e70f69341db6">
  <xsd:schema xmlns:xsd="http://www.w3.org/2001/XMLSchema" xmlns:xs="http://www.w3.org/2001/XMLSchema" xmlns:p="http://schemas.microsoft.com/office/2006/metadata/properties" xmlns:ns2="1cb47aad-5c8d-40bf-b9c1-93cca5e1f605" xmlns:ns3="28e145ab-f759-4b0c-85f3-55011be2f771" targetNamespace="http://schemas.microsoft.com/office/2006/metadata/properties" ma:root="true" ma:fieldsID="fce9964ff978c763eb5e9d7eb9b83e77" ns2:_="" ns3:_="">
    <xsd:import namespace="1cb47aad-5c8d-40bf-b9c1-93cca5e1f605"/>
    <xsd:import namespace="28e145ab-f759-4b0c-85f3-55011be2f7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b47aad-5c8d-40bf-b9c1-93cca5e1f6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ce382e0-7c1e-428d-8ddd-e3a3a47840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e145ab-f759-4b0c-85f3-55011be2f77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1796a52-ddb6-4b7f-94df-02fa63f0829f}" ma:internalName="TaxCatchAll" ma:showField="CatchAllData" ma:web="28e145ab-f759-4b0c-85f3-55011be2f7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0E8537-99B9-4B82-8B24-D85F27F8E5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8B96A2-BAB7-40A6-9D6B-722968BF4E9A}">
  <ds:schemaRefs>
    <ds:schemaRef ds:uri="1cb47aad-5c8d-40bf-b9c1-93cca5e1f605"/>
    <ds:schemaRef ds:uri="http://purl.org/dc/terms/"/>
    <ds:schemaRef ds:uri="http://schemas.microsoft.com/office/2006/documentManagement/types"/>
    <ds:schemaRef ds:uri="28e145ab-f759-4b0c-85f3-55011be2f771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3657612-BC76-499D-B9D8-FF6D411FDF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b47aad-5c8d-40bf-b9c1-93cca5e1f605"/>
    <ds:schemaRef ds:uri="28e145ab-f759-4b0c-85f3-55011be2f7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1003</Words>
  <Application>Microsoft Office PowerPoint</Application>
  <PresentationFormat>Widescreen</PresentationFormat>
  <Paragraphs>124</Paragraphs>
  <Slides>25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-apple-system</vt:lpstr>
      <vt:lpstr>AR CENA</vt:lpstr>
      <vt:lpstr>Arial</vt:lpstr>
      <vt:lpstr>Calibri</vt:lpstr>
      <vt:lpstr>Calibri Light</vt:lpstr>
      <vt:lpstr>Nunito</vt:lpstr>
      <vt:lpstr>Open Sans</vt:lpstr>
      <vt:lpstr>Roboto</vt:lpstr>
      <vt:lpstr>Office Theme</vt:lpstr>
      <vt:lpstr> Welcome to Year 2</vt:lpstr>
      <vt:lpstr>Meet the Team</vt:lpstr>
      <vt:lpstr>Being ready for school</vt:lpstr>
      <vt:lpstr>Attend today, Achieve tomorrow!</vt:lpstr>
      <vt:lpstr>PowerPoint Presentation</vt:lpstr>
      <vt:lpstr>Girls' Uniform</vt:lpstr>
      <vt:lpstr>Boys' Uniform</vt:lpstr>
      <vt:lpstr>PE Kit Reminders</vt:lpstr>
      <vt:lpstr>Class Timetable</vt:lpstr>
      <vt:lpstr>Links to website</vt:lpstr>
      <vt:lpstr>PowerPoint Presentation</vt:lpstr>
      <vt:lpstr>Year  Curriculum Map</vt:lpstr>
      <vt:lpstr>PowerPoint Presentation</vt:lpstr>
      <vt:lpstr>PowerPoint Presentation</vt:lpstr>
      <vt:lpstr>PowerPoint Presentation</vt:lpstr>
      <vt:lpstr>Communication Reminders</vt:lpstr>
      <vt:lpstr>Home-Learning</vt:lpstr>
      <vt:lpstr>Reading at Home</vt:lpstr>
      <vt:lpstr>Interventions that could be used to support your child</vt:lpstr>
      <vt:lpstr>Year  Key learning statements - Reading</vt:lpstr>
      <vt:lpstr>Year  Key learning statements - Writing</vt:lpstr>
      <vt:lpstr>Year 2 Key learning statements - Maths</vt:lpstr>
      <vt:lpstr>Year 2 Key learning statements – Maths cont’d</vt:lpstr>
      <vt:lpstr>Key Dates (update with any trips etc that you know about from the start of term)</vt:lpstr>
      <vt:lpstr>Thank you for joining our Year  Workshop  Any Questions?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DelacroixR</dc:creator>
  <cp:lastModifiedBy>Angela Zinonos</cp:lastModifiedBy>
  <cp:revision>49</cp:revision>
  <cp:lastPrinted>2022-09-20T11:53:31Z</cp:lastPrinted>
  <dcterms:created xsi:type="dcterms:W3CDTF">2020-09-06T13:17:39Z</dcterms:created>
  <dcterms:modified xsi:type="dcterms:W3CDTF">2025-09-09T07:48:43Z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0x0101000362709062AF1F48BE6AA34E618609FA</vt:lpwstr>
  </property>
</Properties>
</file>